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tiff" ContentType="image/tiff"/>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689" r:id="rId1"/>
  </p:sldMasterIdLst>
  <p:notesMasterIdLst>
    <p:notesMasterId r:id="rId32"/>
  </p:notesMasterIdLst>
  <p:sldIdLst>
    <p:sldId id="256" r:id="rId2"/>
    <p:sldId id="373" r:id="rId3"/>
    <p:sldId id="379" r:id="rId4"/>
    <p:sldId id="385" r:id="rId5"/>
    <p:sldId id="375" r:id="rId6"/>
    <p:sldId id="378" r:id="rId7"/>
    <p:sldId id="376" r:id="rId8"/>
    <p:sldId id="377" r:id="rId9"/>
    <p:sldId id="374" r:id="rId10"/>
    <p:sldId id="361" r:id="rId11"/>
    <p:sldId id="365" r:id="rId12"/>
    <p:sldId id="368" r:id="rId13"/>
    <p:sldId id="369" r:id="rId14"/>
    <p:sldId id="366" r:id="rId15"/>
    <p:sldId id="367" r:id="rId16"/>
    <p:sldId id="370" r:id="rId17"/>
    <p:sldId id="371" r:id="rId18"/>
    <p:sldId id="380" r:id="rId19"/>
    <p:sldId id="381" r:id="rId20"/>
    <p:sldId id="348" r:id="rId21"/>
    <p:sldId id="383" r:id="rId22"/>
    <p:sldId id="382" r:id="rId23"/>
    <p:sldId id="363" r:id="rId24"/>
    <p:sldId id="351" r:id="rId25"/>
    <p:sldId id="357" r:id="rId26"/>
    <p:sldId id="353" r:id="rId27"/>
    <p:sldId id="354" r:id="rId28"/>
    <p:sldId id="355" r:id="rId29"/>
    <p:sldId id="356" r:id="rId30"/>
    <p:sldId id="384"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8F00"/>
    <a:srgbClr val="005295"/>
    <a:srgbClr val="DAE3F3"/>
    <a:srgbClr val="2F5597"/>
    <a:srgbClr val="0170C0"/>
    <a:srgbClr val="009193"/>
    <a:srgbClr val="0B6120"/>
    <a:srgbClr val="7F7F7F"/>
    <a:srgbClr val="005C5D"/>
    <a:srgbClr val="40404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72"/>
    <p:restoredTop sz="72255"/>
  </p:normalViewPr>
  <p:slideViewPr>
    <p:cSldViewPr snapToGrid="0" snapToObjects="1">
      <p:cViewPr varScale="1">
        <p:scale>
          <a:sx n="83" d="100"/>
          <a:sy n="83" d="100"/>
        </p:scale>
        <p:origin x="2080" y="20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tiff>
</file>

<file path=ppt/media/image12.png>
</file>

<file path=ppt/media/image2.tiff>
</file>

<file path=ppt/media/image27.png>
</file>

<file path=ppt/media/image3.tiff>
</file>

<file path=ppt/media/image4.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143F50-139B-FC41-9996-A1E20F12CFF8}" type="datetimeFigureOut">
              <a:rPr lang="en-US" smtClean="0"/>
              <a:t>6/22/19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C3D5C22-A69F-4D41-B221-88EBEA9F18FB}" type="slidenum">
              <a:rPr lang="en-US" smtClean="0"/>
              <a:t>‹#›</a:t>
            </a:fld>
            <a:endParaRPr lang="en-US"/>
          </a:p>
        </p:txBody>
      </p:sp>
    </p:spTree>
    <p:extLst>
      <p:ext uri="{BB962C8B-B14F-4D97-AF65-F5344CB8AC3E}">
        <p14:creationId xmlns:p14="http://schemas.microsoft.com/office/powerpoint/2010/main" val="12560860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Good morning</a:t>
            </a:r>
          </a:p>
          <a:p>
            <a:r>
              <a:rPr lang="en-US" dirty="0"/>
              <a:t>My name is Byung Hoon Ahn</a:t>
            </a:r>
          </a:p>
          <a:p>
            <a:endParaRPr lang="en-US" dirty="0"/>
          </a:p>
          <a:p>
            <a:r>
              <a:rPr lang="en-US" dirty="0"/>
              <a:t>I will be presenting our work on Reinforcement Learning and Adaptive Sampling for Optimized DNN Compilation</a:t>
            </a:r>
          </a:p>
        </p:txBody>
      </p:sp>
      <p:sp>
        <p:nvSpPr>
          <p:cNvPr id="4" name="Slide Number Placeholder 3"/>
          <p:cNvSpPr>
            <a:spLocks noGrp="1"/>
          </p:cNvSpPr>
          <p:nvPr>
            <p:ph type="sldNum" sz="quarter" idx="5"/>
          </p:nvPr>
        </p:nvSpPr>
        <p:spPr/>
        <p:txBody>
          <a:bodyPr/>
          <a:lstStyle/>
          <a:p>
            <a:fld id="{2C3D5C22-A69F-4D41-B221-88EBEA9F18FB}" type="slidenum">
              <a:rPr lang="en-US" smtClean="0"/>
              <a:t>0</a:t>
            </a:fld>
            <a:endParaRPr lang="en-US"/>
          </a:p>
        </p:txBody>
      </p:sp>
    </p:spTree>
    <p:extLst>
      <p:ext uri="{BB962C8B-B14F-4D97-AF65-F5344CB8AC3E}">
        <p14:creationId xmlns:p14="http://schemas.microsoft.com/office/powerpoint/2010/main" val="26770617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we can see in the video, reinforcement learning has been successful with autonomous decision making in complex settings.</a:t>
            </a:r>
          </a:p>
          <a:p>
            <a:r>
              <a:rPr lang="en-US" dirty="0"/>
              <a:t>So our proposal is to apply reinforcement learning to the search process</a:t>
            </a:r>
          </a:p>
        </p:txBody>
      </p:sp>
      <p:sp>
        <p:nvSpPr>
          <p:cNvPr id="4" name="Slide Number Placeholder 3"/>
          <p:cNvSpPr>
            <a:spLocks noGrp="1"/>
          </p:cNvSpPr>
          <p:nvPr>
            <p:ph type="sldNum" sz="quarter" idx="10"/>
          </p:nvPr>
        </p:nvSpPr>
        <p:spPr/>
        <p:txBody>
          <a:bodyPr/>
          <a:lstStyle/>
          <a:p>
            <a:fld id="{2C3D5C22-A69F-4D41-B221-88EBEA9F18FB}" type="slidenum">
              <a:rPr lang="en-US" smtClean="0"/>
              <a:t>9</a:t>
            </a:fld>
            <a:endParaRPr lang="en-US"/>
          </a:p>
        </p:txBody>
      </p:sp>
    </p:spTree>
    <p:extLst>
      <p:ext uri="{BB962C8B-B14F-4D97-AF65-F5344CB8AC3E}">
        <p14:creationId xmlns:p14="http://schemas.microsoft.com/office/powerpoint/2010/main" val="8198174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 will go through the steps one by one</a:t>
            </a:r>
          </a:p>
          <a:p>
            <a:endParaRPr lang="en-US" dirty="0"/>
          </a:p>
          <a:p>
            <a:r>
              <a:rPr lang="en-US" dirty="0"/>
              <a:t>We start off with a randomly initialized set of points</a:t>
            </a:r>
          </a:p>
          <a:p>
            <a:r>
              <a:rPr lang="en-US" dirty="0"/>
              <a:t>Then for each point,</a:t>
            </a:r>
          </a:p>
        </p:txBody>
      </p:sp>
      <p:sp>
        <p:nvSpPr>
          <p:cNvPr id="4" name="Slide Number Placeholder 3"/>
          <p:cNvSpPr>
            <a:spLocks noGrp="1"/>
          </p:cNvSpPr>
          <p:nvPr>
            <p:ph type="sldNum" sz="quarter" idx="10"/>
          </p:nvPr>
        </p:nvSpPr>
        <p:spPr/>
        <p:txBody>
          <a:bodyPr/>
          <a:lstStyle/>
          <a:p>
            <a:fld id="{2C3D5C22-A69F-4D41-B221-88EBEA9F18FB}" type="slidenum">
              <a:rPr lang="en-US" smtClean="0"/>
              <a:t>10</a:t>
            </a:fld>
            <a:endParaRPr lang="en-US"/>
          </a:p>
        </p:txBody>
      </p:sp>
    </p:spTree>
    <p:extLst>
      <p:ext uri="{BB962C8B-B14F-4D97-AF65-F5344CB8AC3E}">
        <p14:creationId xmlns:p14="http://schemas.microsoft.com/office/powerpoint/2010/main" val="35844022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pass it through the policy network for action (increment stay decrement for each knob)</a:t>
            </a:r>
          </a:p>
        </p:txBody>
      </p:sp>
      <p:sp>
        <p:nvSpPr>
          <p:cNvPr id="4" name="Slide Number Placeholder 3"/>
          <p:cNvSpPr>
            <a:spLocks noGrp="1"/>
          </p:cNvSpPr>
          <p:nvPr>
            <p:ph type="sldNum" sz="quarter" idx="10"/>
          </p:nvPr>
        </p:nvSpPr>
        <p:spPr/>
        <p:txBody>
          <a:bodyPr/>
          <a:lstStyle/>
          <a:p>
            <a:fld id="{2C3D5C22-A69F-4D41-B221-88EBEA9F18FB}" type="slidenum">
              <a:rPr lang="en-US" smtClean="0"/>
              <a:t>11</a:t>
            </a:fld>
            <a:endParaRPr lang="en-US"/>
          </a:p>
        </p:txBody>
      </p:sp>
    </p:spTree>
    <p:extLst>
      <p:ext uri="{BB962C8B-B14F-4D97-AF65-F5344CB8AC3E}">
        <p14:creationId xmlns:p14="http://schemas.microsoft.com/office/powerpoint/2010/main" val="49663703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we feed the original configuration and the action to the configuration updater to acquire next configuration.</a:t>
            </a:r>
          </a:p>
          <a:p>
            <a:r>
              <a:rPr lang="en-US" dirty="0"/>
              <a:t>Then we call this a single search step</a:t>
            </a:r>
          </a:p>
        </p:txBody>
      </p:sp>
      <p:sp>
        <p:nvSpPr>
          <p:cNvPr id="4" name="Slide Number Placeholder 3"/>
          <p:cNvSpPr>
            <a:spLocks noGrp="1"/>
          </p:cNvSpPr>
          <p:nvPr>
            <p:ph type="sldNum" sz="quarter" idx="10"/>
          </p:nvPr>
        </p:nvSpPr>
        <p:spPr/>
        <p:txBody>
          <a:bodyPr/>
          <a:lstStyle/>
          <a:p>
            <a:fld id="{2C3D5C22-A69F-4D41-B221-88EBEA9F18FB}" type="slidenum">
              <a:rPr lang="en-US" smtClean="0"/>
              <a:t>12</a:t>
            </a:fld>
            <a:endParaRPr lang="en-US"/>
          </a:p>
        </p:txBody>
      </p:sp>
    </p:spTree>
    <p:extLst>
      <p:ext uri="{BB962C8B-B14F-4D97-AF65-F5344CB8AC3E}">
        <p14:creationId xmlns:p14="http://schemas.microsoft.com/office/powerpoint/2010/main" val="10427966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repeat this for 500 search steps, then we call it episode.</a:t>
            </a:r>
          </a:p>
        </p:txBody>
      </p:sp>
      <p:sp>
        <p:nvSpPr>
          <p:cNvPr id="4" name="Slide Number Placeholder 3"/>
          <p:cNvSpPr>
            <a:spLocks noGrp="1"/>
          </p:cNvSpPr>
          <p:nvPr>
            <p:ph type="sldNum" sz="quarter" idx="10"/>
          </p:nvPr>
        </p:nvSpPr>
        <p:spPr/>
        <p:txBody>
          <a:bodyPr/>
          <a:lstStyle/>
          <a:p>
            <a:fld id="{2C3D5C22-A69F-4D41-B221-88EBEA9F18FB}" type="slidenum">
              <a:rPr lang="en-US" smtClean="0"/>
              <a:t>13</a:t>
            </a:fld>
            <a:endParaRPr lang="en-US"/>
          </a:p>
        </p:txBody>
      </p:sp>
    </p:spTree>
    <p:extLst>
      <p:ext uri="{BB962C8B-B14F-4D97-AF65-F5344CB8AC3E}">
        <p14:creationId xmlns:p14="http://schemas.microsoft.com/office/powerpoint/2010/main" val="35239902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Then using the configurations acquired, we feed it to the cost model and get approximated hardware measurement then use that as a surrogate reward to update the agent</a:t>
            </a:r>
          </a:p>
        </p:txBody>
      </p:sp>
      <p:sp>
        <p:nvSpPr>
          <p:cNvPr id="4" name="Slide Number Placeholder 3"/>
          <p:cNvSpPr>
            <a:spLocks noGrp="1"/>
          </p:cNvSpPr>
          <p:nvPr>
            <p:ph type="sldNum" sz="quarter" idx="10"/>
          </p:nvPr>
        </p:nvSpPr>
        <p:spPr/>
        <p:txBody>
          <a:bodyPr/>
          <a:lstStyle/>
          <a:p>
            <a:fld id="{2C3D5C22-A69F-4D41-B221-88EBEA9F18FB}" type="slidenum">
              <a:rPr lang="en-US" smtClean="0"/>
              <a:t>14</a:t>
            </a:fld>
            <a:endParaRPr lang="en-US"/>
          </a:p>
        </p:txBody>
      </p:sp>
    </p:spTree>
    <p:extLst>
      <p:ext uri="{BB962C8B-B14F-4D97-AF65-F5344CB8AC3E}">
        <p14:creationId xmlns:p14="http://schemas.microsoft.com/office/powerpoint/2010/main" val="5094522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repeat this process for all 128 points</a:t>
            </a:r>
          </a:p>
        </p:txBody>
      </p:sp>
      <p:sp>
        <p:nvSpPr>
          <p:cNvPr id="4" name="Slide Number Placeholder 3"/>
          <p:cNvSpPr>
            <a:spLocks noGrp="1"/>
          </p:cNvSpPr>
          <p:nvPr>
            <p:ph type="sldNum" sz="quarter" idx="10"/>
          </p:nvPr>
        </p:nvSpPr>
        <p:spPr/>
        <p:txBody>
          <a:bodyPr/>
          <a:lstStyle/>
          <a:p>
            <a:fld id="{2C3D5C22-A69F-4D41-B221-88EBEA9F18FB}" type="slidenum">
              <a:rPr lang="en-US" smtClean="0"/>
              <a:t>15</a:t>
            </a:fld>
            <a:endParaRPr lang="en-US"/>
          </a:p>
        </p:txBody>
      </p:sp>
    </p:spTree>
    <p:extLst>
      <p:ext uri="{BB962C8B-B14F-4D97-AF65-F5344CB8AC3E}">
        <p14:creationId xmlns:p14="http://schemas.microsoft.com/office/powerpoint/2010/main" val="371080262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After this, we should be left with 128 x 500 points,</a:t>
            </a:r>
          </a:p>
          <a:p>
            <a:r>
              <a:rPr lang="en-US" dirty="0"/>
              <a:t>Which is 64 k points.</a:t>
            </a:r>
          </a:p>
          <a:p>
            <a:endParaRPr lang="en-US" dirty="0"/>
          </a:p>
          <a:p>
            <a:r>
              <a:rPr lang="en-US" dirty="0"/>
              <a:t>If we assume it takes 1 second to measure one,</a:t>
            </a:r>
          </a:p>
          <a:p>
            <a:r>
              <a:rPr lang="en-US" dirty="0"/>
              <a:t>It would take 18 hours to measure all of them</a:t>
            </a:r>
          </a:p>
          <a:p>
            <a:endParaRPr lang="en-US" dirty="0"/>
          </a:p>
          <a:p>
            <a:r>
              <a:rPr lang="en-US" dirty="0"/>
              <a:t>This is unrealistic</a:t>
            </a:r>
          </a:p>
        </p:txBody>
      </p:sp>
      <p:sp>
        <p:nvSpPr>
          <p:cNvPr id="4" name="Slide Number Placeholder 3"/>
          <p:cNvSpPr>
            <a:spLocks noGrp="1"/>
          </p:cNvSpPr>
          <p:nvPr>
            <p:ph type="sldNum" sz="quarter" idx="10"/>
          </p:nvPr>
        </p:nvSpPr>
        <p:spPr/>
        <p:txBody>
          <a:bodyPr/>
          <a:lstStyle/>
          <a:p>
            <a:fld id="{2C3D5C22-A69F-4D41-B221-88EBEA9F18FB}" type="slidenum">
              <a:rPr lang="en-US" smtClean="0"/>
              <a:t>16</a:t>
            </a:fld>
            <a:endParaRPr lang="en-US"/>
          </a:p>
        </p:txBody>
      </p:sp>
    </p:spTree>
    <p:extLst>
      <p:ext uri="{BB962C8B-B14F-4D97-AF65-F5344CB8AC3E}">
        <p14:creationId xmlns:p14="http://schemas.microsoft.com/office/powerpoint/2010/main" val="69439910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do we choose meaningful samples to measure on real hardware</a:t>
            </a:r>
          </a:p>
        </p:txBody>
      </p:sp>
      <p:sp>
        <p:nvSpPr>
          <p:cNvPr id="4" name="Slide Number Placeholder 3"/>
          <p:cNvSpPr>
            <a:spLocks noGrp="1"/>
          </p:cNvSpPr>
          <p:nvPr>
            <p:ph type="sldNum" sz="quarter" idx="10"/>
          </p:nvPr>
        </p:nvSpPr>
        <p:spPr/>
        <p:txBody>
          <a:bodyPr/>
          <a:lstStyle/>
          <a:p>
            <a:fld id="{2C3D5C22-A69F-4D41-B221-88EBEA9F18FB}" type="slidenum">
              <a:rPr lang="en-US" smtClean="0"/>
              <a:t>17</a:t>
            </a:fld>
            <a:endParaRPr lang="en-US"/>
          </a:p>
        </p:txBody>
      </p:sp>
    </p:spTree>
    <p:extLst>
      <p:ext uri="{BB962C8B-B14F-4D97-AF65-F5344CB8AC3E}">
        <p14:creationId xmlns:p14="http://schemas.microsoft.com/office/powerpoint/2010/main" val="1444740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This brings us to our second question</a:t>
            </a:r>
          </a:p>
          <a:p>
            <a:r>
              <a:rPr lang="en-US" baseline="0" dirty="0"/>
              <a:t>So how do we reduce costly hardware measurements, or reduce samples?</a:t>
            </a:r>
          </a:p>
        </p:txBody>
      </p:sp>
      <p:sp>
        <p:nvSpPr>
          <p:cNvPr id="4" name="Slide Number Placeholder 3"/>
          <p:cNvSpPr>
            <a:spLocks noGrp="1"/>
          </p:cNvSpPr>
          <p:nvPr>
            <p:ph type="sldNum" sz="quarter" idx="10"/>
          </p:nvPr>
        </p:nvSpPr>
        <p:spPr/>
        <p:txBody>
          <a:bodyPr/>
          <a:lstStyle/>
          <a:p>
            <a:fld id="{2C3D5C22-A69F-4D41-B221-88EBEA9F18FB}" type="slidenum">
              <a:rPr lang="en-US" smtClean="0"/>
              <a:t>18</a:t>
            </a:fld>
            <a:endParaRPr lang="en-US"/>
          </a:p>
        </p:txBody>
      </p:sp>
    </p:spTree>
    <p:extLst>
      <p:ext uri="{BB962C8B-B14F-4D97-AF65-F5344CB8AC3E}">
        <p14:creationId xmlns:p14="http://schemas.microsoft.com/office/powerpoint/2010/main" val="22860519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As you know DNN has been successful in various domains.</a:t>
            </a:r>
          </a:p>
          <a:p>
            <a:r>
              <a:rPr lang="en-US" baseline="0" dirty="0"/>
              <a:t>However, their immense computation is a problem yet to be solved completely.</a:t>
            </a:r>
          </a:p>
          <a:p>
            <a:endParaRPr lang="en-US" baseline="0" dirty="0"/>
          </a:p>
          <a:p>
            <a:r>
              <a:rPr lang="en-US" baseline="0" dirty="0"/>
              <a:t>As with other applications, we have deep learning compilers that can SPEED UP deep learning model’s inference,</a:t>
            </a:r>
          </a:p>
          <a:p>
            <a:r>
              <a:rPr lang="en-US" baseline="0" dirty="0"/>
              <a:t>Enabling their deployment to various devices.</a:t>
            </a:r>
          </a:p>
        </p:txBody>
      </p:sp>
      <p:sp>
        <p:nvSpPr>
          <p:cNvPr id="4" name="Slide Number Placeholder 3"/>
          <p:cNvSpPr>
            <a:spLocks noGrp="1"/>
          </p:cNvSpPr>
          <p:nvPr>
            <p:ph type="sldNum" sz="quarter" idx="10"/>
          </p:nvPr>
        </p:nvSpPr>
        <p:spPr/>
        <p:txBody>
          <a:bodyPr/>
          <a:lstStyle/>
          <a:p>
            <a:fld id="{2C3D5C22-A69F-4D41-B221-88EBEA9F18FB}" type="slidenum">
              <a:rPr lang="en-US" smtClean="0"/>
              <a:t>1</a:t>
            </a:fld>
            <a:endParaRPr lang="en-US"/>
          </a:p>
        </p:txBody>
      </p:sp>
    </p:spTree>
    <p:extLst>
      <p:ext uri="{BB962C8B-B14F-4D97-AF65-F5344CB8AC3E}">
        <p14:creationId xmlns:p14="http://schemas.microsoft.com/office/powerpoint/2010/main" val="401229984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solve this, we first analyzed configuration sample distribution.</a:t>
            </a:r>
          </a:p>
        </p:txBody>
      </p:sp>
      <p:sp>
        <p:nvSpPr>
          <p:cNvPr id="4" name="Slide Number Placeholder 3"/>
          <p:cNvSpPr>
            <a:spLocks noGrp="1"/>
          </p:cNvSpPr>
          <p:nvPr>
            <p:ph type="sldNum" sz="quarter" idx="10"/>
          </p:nvPr>
        </p:nvSpPr>
        <p:spPr/>
        <p:txBody>
          <a:bodyPr/>
          <a:lstStyle/>
          <a:p>
            <a:fld id="{2C3D5C22-A69F-4D41-B221-88EBEA9F18FB}" type="slidenum">
              <a:rPr lang="en-US" smtClean="0"/>
              <a:t>19</a:t>
            </a:fld>
            <a:endParaRPr lang="en-US"/>
          </a:p>
        </p:txBody>
      </p:sp>
    </p:spTree>
    <p:extLst>
      <p:ext uri="{BB962C8B-B14F-4D97-AF65-F5344CB8AC3E}">
        <p14:creationId xmlns:p14="http://schemas.microsoft.com/office/powerpoint/2010/main" val="28458691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you can see there were some clusters</a:t>
            </a:r>
          </a:p>
          <a:p>
            <a:r>
              <a:rPr lang="en-US" dirty="0"/>
              <a:t>So It is natural to think, that we can reduce those clusters to point that are each representative of the cluster</a:t>
            </a:r>
          </a:p>
        </p:txBody>
      </p:sp>
      <p:sp>
        <p:nvSpPr>
          <p:cNvPr id="4" name="Slide Number Placeholder 3"/>
          <p:cNvSpPr>
            <a:spLocks noGrp="1"/>
          </p:cNvSpPr>
          <p:nvPr>
            <p:ph type="sldNum" sz="quarter" idx="10"/>
          </p:nvPr>
        </p:nvSpPr>
        <p:spPr/>
        <p:txBody>
          <a:bodyPr/>
          <a:lstStyle/>
          <a:p>
            <a:fld id="{2C3D5C22-A69F-4D41-B221-88EBEA9F18FB}" type="slidenum">
              <a:rPr lang="en-US" smtClean="0"/>
              <a:t>20</a:t>
            </a:fld>
            <a:endParaRPr lang="en-US"/>
          </a:p>
        </p:txBody>
      </p:sp>
    </p:spTree>
    <p:extLst>
      <p:ext uri="{BB962C8B-B14F-4D97-AF65-F5344CB8AC3E}">
        <p14:creationId xmlns:p14="http://schemas.microsoft.com/office/powerpoint/2010/main" val="26971616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one may ask, “wouldn’t that compromise performance?”</a:t>
            </a:r>
          </a:p>
          <a:p>
            <a:r>
              <a:rPr lang="en-US" dirty="0"/>
              <a:t>Yes and no…</a:t>
            </a:r>
          </a:p>
          <a:p>
            <a:endParaRPr lang="en-US" dirty="0"/>
          </a:p>
          <a:p>
            <a:r>
              <a:rPr lang="en-US" dirty="0"/>
              <a:t>Since when I took my time to measure comprehensive set of configurations for some layers,</a:t>
            </a:r>
          </a:p>
          <a:p>
            <a:r>
              <a:rPr lang="en-US" dirty="0"/>
              <a:t>I found that although the search space is unstructured, changes along the axis are gradual</a:t>
            </a:r>
          </a:p>
        </p:txBody>
      </p:sp>
      <p:sp>
        <p:nvSpPr>
          <p:cNvPr id="4" name="Slide Number Placeholder 3"/>
          <p:cNvSpPr>
            <a:spLocks noGrp="1"/>
          </p:cNvSpPr>
          <p:nvPr>
            <p:ph type="sldNum" sz="quarter" idx="10"/>
          </p:nvPr>
        </p:nvSpPr>
        <p:spPr/>
        <p:txBody>
          <a:bodyPr/>
          <a:lstStyle/>
          <a:p>
            <a:fld id="{2C3D5C22-A69F-4D41-B221-88EBEA9F18FB}" type="slidenum">
              <a:rPr lang="en-US" smtClean="0"/>
              <a:t>21</a:t>
            </a:fld>
            <a:endParaRPr lang="en-US"/>
          </a:p>
        </p:txBody>
      </p:sp>
    </p:spTree>
    <p:extLst>
      <p:ext uri="{BB962C8B-B14F-4D97-AF65-F5344CB8AC3E}">
        <p14:creationId xmlns:p14="http://schemas.microsoft.com/office/powerpoint/2010/main" val="226414821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starting with the base that ”clustering works” </a:t>
            </a:r>
          </a:p>
          <a:p>
            <a:r>
              <a:rPr lang="en-US" dirty="0"/>
              <a:t>We need to determine number of clusters.</a:t>
            </a:r>
          </a:p>
          <a:p>
            <a:endParaRPr lang="en-US" dirty="0"/>
          </a:p>
          <a:p>
            <a:r>
              <a:rPr lang="en-US" dirty="0"/>
              <a:t>Number of clusters or centroids is very important</a:t>
            </a:r>
          </a:p>
          <a:p>
            <a:r>
              <a:rPr lang="en-US" dirty="0"/>
              <a:t>Because less centroids would mean faster optimization, and</a:t>
            </a:r>
          </a:p>
          <a:p>
            <a:r>
              <a:rPr lang="en-US" dirty="0"/>
              <a:t>More centroids would mean that we would test more configurations for better output code performance.</a:t>
            </a:r>
          </a:p>
          <a:p>
            <a:endParaRPr lang="en-US" dirty="0"/>
          </a:p>
          <a:p>
            <a:r>
              <a:rPr lang="en-US" dirty="0"/>
              <a:t>In order to solve this we simply iterate through different number of centroids and find knee of the loss curve, where the knee is the pareto optimal point.</a:t>
            </a:r>
          </a:p>
        </p:txBody>
      </p:sp>
      <p:sp>
        <p:nvSpPr>
          <p:cNvPr id="4" name="Slide Number Placeholder 3"/>
          <p:cNvSpPr>
            <a:spLocks noGrp="1"/>
          </p:cNvSpPr>
          <p:nvPr>
            <p:ph type="sldNum" sz="quarter" idx="10"/>
          </p:nvPr>
        </p:nvSpPr>
        <p:spPr/>
        <p:txBody>
          <a:bodyPr/>
          <a:lstStyle/>
          <a:p>
            <a:fld id="{2C3D5C22-A69F-4D41-B221-88EBEA9F18FB}" type="slidenum">
              <a:rPr lang="en-US" smtClean="0"/>
              <a:t>22</a:t>
            </a:fld>
            <a:endParaRPr lang="en-US"/>
          </a:p>
        </p:txBody>
      </p:sp>
    </p:spTree>
    <p:extLst>
      <p:ext uri="{BB962C8B-B14F-4D97-AF65-F5344CB8AC3E}">
        <p14:creationId xmlns:p14="http://schemas.microsoft.com/office/powerpoint/2010/main" val="327623130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this is our final algorithm</a:t>
            </a:r>
          </a:p>
          <a:p>
            <a:r>
              <a:rPr lang="en-US" dirty="0"/>
              <a:t>For some cases where we have some redundancies in among clusters, we would replace them with new synthetic samples that are made of modes of each dimensions to foster effective exploration.</a:t>
            </a:r>
          </a:p>
        </p:txBody>
      </p:sp>
      <p:sp>
        <p:nvSpPr>
          <p:cNvPr id="4" name="Slide Number Placeholder 3"/>
          <p:cNvSpPr>
            <a:spLocks noGrp="1"/>
          </p:cNvSpPr>
          <p:nvPr>
            <p:ph type="sldNum" sz="quarter" idx="10"/>
          </p:nvPr>
        </p:nvSpPr>
        <p:spPr/>
        <p:txBody>
          <a:bodyPr/>
          <a:lstStyle/>
          <a:p>
            <a:fld id="{2C3D5C22-A69F-4D41-B221-88EBEA9F18FB}" type="slidenum">
              <a:rPr lang="en-US" smtClean="0"/>
              <a:t>23</a:t>
            </a:fld>
            <a:endParaRPr lang="en-US"/>
          </a:p>
        </p:txBody>
      </p:sp>
    </p:spTree>
    <p:extLst>
      <p:ext uri="{BB962C8B-B14F-4D97-AF65-F5344CB8AC3E}">
        <p14:creationId xmlns:p14="http://schemas.microsoft.com/office/powerpoint/2010/main" val="4456748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for evaluation we used </a:t>
            </a:r>
            <a:r>
              <a:rPr lang="en-US" dirty="0" err="1"/>
              <a:t>AlexNet</a:t>
            </a:r>
            <a:r>
              <a:rPr lang="en-US" dirty="0"/>
              <a:t>, VGG-16, and ResNet-18</a:t>
            </a:r>
          </a:p>
          <a:p>
            <a:r>
              <a:rPr lang="en-US" dirty="0"/>
              <a:t>And used Titan </a:t>
            </a:r>
            <a:r>
              <a:rPr lang="en-US" dirty="0" err="1"/>
              <a:t>Xp</a:t>
            </a:r>
            <a:r>
              <a:rPr lang="en-US" dirty="0"/>
              <a:t> as our target hardware, but can be extended to other hardware too.</a:t>
            </a:r>
          </a:p>
        </p:txBody>
      </p:sp>
      <p:sp>
        <p:nvSpPr>
          <p:cNvPr id="4" name="Slide Number Placeholder 3"/>
          <p:cNvSpPr>
            <a:spLocks noGrp="1"/>
          </p:cNvSpPr>
          <p:nvPr>
            <p:ph type="sldNum" sz="quarter" idx="10"/>
          </p:nvPr>
        </p:nvSpPr>
        <p:spPr/>
        <p:txBody>
          <a:bodyPr/>
          <a:lstStyle/>
          <a:p>
            <a:fld id="{2C3D5C22-A69F-4D41-B221-88EBEA9F18FB}" type="slidenum">
              <a:rPr lang="en-US" smtClean="0"/>
              <a:t>24</a:t>
            </a:fld>
            <a:endParaRPr lang="en-US"/>
          </a:p>
        </p:txBody>
      </p:sp>
    </p:spTree>
    <p:extLst>
      <p:ext uri="{BB962C8B-B14F-4D97-AF65-F5344CB8AC3E}">
        <p14:creationId xmlns:p14="http://schemas.microsoft.com/office/powerpoint/2010/main" val="15561320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first, for RL-based search agent</a:t>
            </a:r>
          </a:p>
          <a:p>
            <a:r>
              <a:rPr lang="en-US" dirty="0"/>
              <a:t>We see that RL based search agent shows 2.88x improvement in search steps over simulated annealing in </a:t>
            </a:r>
            <a:r>
              <a:rPr lang="en-US" dirty="0" err="1"/>
              <a:t>AutoTVM</a:t>
            </a:r>
            <a:r>
              <a:rPr lang="en-US" dirty="0"/>
              <a:t> (which is the state-of-the-art)</a:t>
            </a:r>
          </a:p>
          <a:p>
            <a:r>
              <a:rPr lang="en-US" dirty="0"/>
              <a:t>And taking advantage of this helped us alleviate the overhead of running reinforcement learning which is heavier compared to simulated annealing</a:t>
            </a:r>
          </a:p>
        </p:txBody>
      </p:sp>
      <p:sp>
        <p:nvSpPr>
          <p:cNvPr id="4" name="Slide Number Placeholder 3"/>
          <p:cNvSpPr>
            <a:spLocks noGrp="1"/>
          </p:cNvSpPr>
          <p:nvPr>
            <p:ph type="sldNum" sz="quarter" idx="10"/>
          </p:nvPr>
        </p:nvSpPr>
        <p:spPr/>
        <p:txBody>
          <a:bodyPr/>
          <a:lstStyle/>
          <a:p>
            <a:fld id="{2C3D5C22-A69F-4D41-B221-88EBEA9F18FB}" type="slidenum">
              <a:rPr lang="en-US" smtClean="0"/>
              <a:t>25</a:t>
            </a:fld>
            <a:endParaRPr lang="en-US"/>
          </a:p>
        </p:txBody>
      </p:sp>
    </p:spTree>
    <p:extLst>
      <p:ext uri="{BB962C8B-B14F-4D97-AF65-F5344CB8AC3E}">
        <p14:creationId xmlns:p14="http://schemas.microsoft.com/office/powerpoint/2010/main" val="384905344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Furthermore, our adaptive sampling showed that it achieves 2.33x improvement in sample efficiency, and showed 1.98x improvement with simulated annealing too!</a:t>
            </a:r>
          </a:p>
        </p:txBody>
      </p:sp>
      <p:sp>
        <p:nvSpPr>
          <p:cNvPr id="4" name="Slide Number Placeholder 3"/>
          <p:cNvSpPr>
            <a:spLocks noGrp="1"/>
          </p:cNvSpPr>
          <p:nvPr>
            <p:ph type="sldNum" sz="quarter" idx="10"/>
          </p:nvPr>
        </p:nvSpPr>
        <p:spPr/>
        <p:txBody>
          <a:bodyPr/>
          <a:lstStyle/>
          <a:p>
            <a:fld id="{2C3D5C22-A69F-4D41-B221-88EBEA9F18FB}" type="slidenum">
              <a:rPr lang="en-US" smtClean="0"/>
              <a:t>26</a:t>
            </a:fld>
            <a:endParaRPr lang="en-US"/>
          </a:p>
        </p:txBody>
      </p:sp>
    </p:spTree>
    <p:extLst>
      <p:ext uri="{BB962C8B-B14F-4D97-AF65-F5344CB8AC3E}">
        <p14:creationId xmlns:p14="http://schemas.microsoft.com/office/powerpoint/2010/main" val="404431042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putting them together,</a:t>
            </a:r>
          </a:p>
          <a:p>
            <a:r>
              <a:rPr lang="en-US" dirty="0"/>
              <a:t>You can see that (focusing on the Y axis) </a:t>
            </a:r>
            <a:r>
              <a:rPr lang="en-US" dirty="0" err="1"/>
              <a:t>ReLeASE</a:t>
            </a:r>
            <a:r>
              <a:rPr lang="en-US" dirty="0"/>
              <a:t> achieved better performance</a:t>
            </a:r>
          </a:p>
          <a:p>
            <a:r>
              <a:rPr lang="en-US" dirty="0"/>
              <a:t>with (focusing on the X axis) less hardware measurements.</a:t>
            </a:r>
          </a:p>
        </p:txBody>
      </p:sp>
      <p:sp>
        <p:nvSpPr>
          <p:cNvPr id="4" name="Slide Number Placeholder 3"/>
          <p:cNvSpPr>
            <a:spLocks noGrp="1"/>
          </p:cNvSpPr>
          <p:nvPr>
            <p:ph type="sldNum" sz="quarter" idx="10"/>
          </p:nvPr>
        </p:nvSpPr>
        <p:spPr/>
        <p:txBody>
          <a:bodyPr/>
          <a:lstStyle/>
          <a:p>
            <a:fld id="{2C3D5C22-A69F-4D41-B221-88EBEA9F18FB}" type="slidenum">
              <a:rPr lang="en-US" smtClean="0"/>
              <a:t>27</a:t>
            </a:fld>
            <a:endParaRPr lang="en-US"/>
          </a:p>
        </p:txBody>
      </p:sp>
    </p:spTree>
    <p:extLst>
      <p:ext uri="{BB962C8B-B14F-4D97-AF65-F5344CB8AC3E}">
        <p14:creationId xmlns:p14="http://schemas.microsoft.com/office/powerpoint/2010/main" val="79737962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Overall, when we tested this on end-to-end neural networks,</a:t>
            </a:r>
          </a:p>
          <a:p>
            <a:r>
              <a:rPr lang="en-US" dirty="0"/>
              <a:t>We found 4.00x improvement in optimization time with 5.6% improvement in output performance over State-of-the-art</a:t>
            </a:r>
          </a:p>
        </p:txBody>
      </p:sp>
      <p:sp>
        <p:nvSpPr>
          <p:cNvPr id="4" name="Slide Number Placeholder 3"/>
          <p:cNvSpPr>
            <a:spLocks noGrp="1"/>
          </p:cNvSpPr>
          <p:nvPr>
            <p:ph type="sldNum" sz="quarter" idx="10"/>
          </p:nvPr>
        </p:nvSpPr>
        <p:spPr/>
        <p:txBody>
          <a:bodyPr/>
          <a:lstStyle/>
          <a:p>
            <a:fld id="{2C3D5C22-A69F-4D41-B221-88EBEA9F18FB}" type="slidenum">
              <a:rPr lang="en-US" smtClean="0"/>
              <a:t>28</a:t>
            </a:fld>
            <a:endParaRPr lang="en-US"/>
          </a:p>
        </p:txBody>
      </p:sp>
    </p:spTree>
    <p:extLst>
      <p:ext uri="{BB962C8B-B14F-4D97-AF65-F5344CB8AC3E}">
        <p14:creationId xmlns:p14="http://schemas.microsoft.com/office/powerpoint/2010/main" val="456865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 how is deep learning models compiled?</a:t>
            </a:r>
          </a:p>
          <a:p>
            <a:r>
              <a:rPr lang="en-US" baseline="0" dirty="0"/>
              <a:t>There are two large steps</a:t>
            </a:r>
          </a:p>
          <a:p>
            <a:endParaRPr lang="en-US" baseline="0" dirty="0"/>
          </a:p>
          <a:p>
            <a:r>
              <a:rPr lang="en-US" baseline="0" dirty="0"/>
              <a:t>First, there is a frontend compiler,</a:t>
            </a:r>
          </a:p>
          <a:p>
            <a:r>
              <a:rPr lang="en-US" baseline="0" dirty="0"/>
              <a:t>Then, an optimizing compiler</a:t>
            </a:r>
          </a:p>
          <a:p>
            <a:endParaRPr lang="en-US" baseline="0" dirty="0"/>
          </a:p>
          <a:p>
            <a:r>
              <a:rPr lang="en-US" baseline="0" dirty="0"/>
              <a:t>Frontend compiler is composed of two components, where</a:t>
            </a:r>
          </a:p>
          <a:p>
            <a:r>
              <a:rPr lang="en-US" baseline="0" dirty="0"/>
              <a:t>Target independent passes perform operation fusion and data layout transformation, and</a:t>
            </a:r>
          </a:p>
          <a:p>
            <a:r>
              <a:rPr lang="en-US" baseline="0" dirty="0"/>
              <a:t>Target dependent passes perform transformations or optimization that is specific to the target hardware.</a:t>
            </a:r>
          </a:p>
          <a:p>
            <a:endParaRPr lang="en-US" baseline="0" dirty="0"/>
          </a:p>
          <a:p>
            <a:r>
              <a:rPr lang="en-US" baseline="0" dirty="0"/>
              <a:t>This emits code templates (as you can see on the bottom left) which allow tiling, loop unrolling, and etc. depending on the kernel.</a:t>
            </a:r>
          </a:p>
          <a:p>
            <a:r>
              <a:rPr lang="en-US" baseline="0" dirty="0"/>
              <a:t>So depending on what can be tuned (which we call knobs) we have a design space that is defined with multiple knobs.</a:t>
            </a:r>
          </a:p>
        </p:txBody>
      </p:sp>
      <p:sp>
        <p:nvSpPr>
          <p:cNvPr id="4" name="Slide Number Placeholder 3"/>
          <p:cNvSpPr>
            <a:spLocks noGrp="1"/>
          </p:cNvSpPr>
          <p:nvPr>
            <p:ph type="sldNum" sz="quarter" idx="10"/>
          </p:nvPr>
        </p:nvSpPr>
        <p:spPr/>
        <p:txBody>
          <a:bodyPr/>
          <a:lstStyle/>
          <a:p>
            <a:fld id="{2C3D5C22-A69F-4D41-B221-88EBEA9F18FB}" type="slidenum">
              <a:rPr lang="en-US" smtClean="0"/>
              <a:t>2</a:t>
            </a:fld>
            <a:endParaRPr lang="en-US"/>
          </a:p>
        </p:txBody>
      </p:sp>
    </p:spTree>
    <p:extLst>
      <p:ext uri="{BB962C8B-B14F-4D97-AF65-F5344CB8AC3E}">
        <p14:creationId xmlns:p14="http://schemas.microsoft.com/office/powerpoint/2010/main" val="249477937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conclusion,</a:t>
            </a:r>
          </a:p>
          <a:p>
            <a:r>
              <a:rPr lang="en-US" dirty="0"/>
              <a:t>(1) We formulate optimizing compilation of DNNs as a RL problem in contrast to simulated annealing, and took less steps to converge to better of same quality solution</a:t>
            </a:r>
          </a:p>
          <a:p>
            <a:r>
              <a:rPr lang="en-US" dirty="0"/>
              <a:t>(2) We devised an adaptive sampling algorithm that leverages clustering to focus costly hardware measurements to representative samples.</a:t>
            </a:r>
          </a:p>
          <a:p>
            <a:endParaRPr lang="en-US" dirty="0"/>
          </a:p>
          <a:p>
            <a:r>
              <a:rPr lang="en-US" dirty="0"/>
              <a:t>Overall, we were able to achieve FASTER yet MORE EFFECTIVE compilation of Deep Neural Networks.</a:t>
            </a:r>
          </a:p>
          <a:p>
            <a:endParaRPr lang="en-US" dirty="0"/>
          </a:p>
          <a:p>
            <a:r>
              <a:rPr lang="en-US" dirty="0"/>
              <a:t>Thank you</a:t>
            </a:r>
          </a:p>
        </p:txBody>
      </p:sp>
      <p:sp>
        <p:nvSpPr>
          <p:cNvPr id="4" name="Slide Number Placeholder 3"/>
          <p:cNvSpPr>
            <a:spLocks noGrp="1"/>
          </p:cNvSpPr>
          <p:nvPr>
            <p:ph type="sldNum" sz="quarter" idx="10"/>
          </p:nvPr>
        </p:nvSpPr>
        <p:spPr/>
        <p:txBody>
          <a:bodyPr/>
          <a:lstStyle/>
          <a:p>
            <a:fld id="{2C3D5C22-A69F-4D41-B221-88EBEA9F18FB}" type="slidenum">
              <a:rPr lang="en-US" smtClean="0"/>
              <a:t>29</a:t>
            </a:fld>
            <a:endParaRPr lang="en-US"/>
          </a:p>
        </p:txBody>
      </p:sp>
    </p:spTree>
    <p:extLst>
      <p:ext uri="{BB962C8B-B14F-4D97-AF65-F5344CB8AC3E}">
        <p14:creationId xmlns:p14="http://schemas.microsoft.com/office/powerpoint/2010/main" val="308504616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aseline="0" dirty="0"/>
              <a:t>Optimizing compiler’s job is to find optimal configuration of the knobs for maximized performance</a:t>
            </a:r>
          </a:p>
        </p:txBody>
      </p:sp>
      <p:sp>
        <p:nvSpPr>
          <p:cNvPr id="4" name="Slide Number Placeholder 3"/>
          <p:cNvSpPr>
            <a:spLocks noGrp="1"/>
          </p:cNvSpPr>
          <p:nvPr>
            <p:ph type="sldNum" sz="quarter" idx="10"/>
          </p:nvPr>
        </p:nvSpPr>
        <p:spPr/>
        <p:txBody>
          <a:bodyPr/>
          <a:lstStyle/>
          <a:p>
            <a:fld id="{2C3D5C22-A69F-4D41-B221-88EBEA9F18FB}" type="slidenum">
              <a:rPr lang="en-US" smtClean="0"/>
              <a:t>3</a:t>
            </a:fld>
            <a:endParaRPr lang="en-US"/>
          </a:p>
        </p:txBody>
      </p:sp>
    </p:spTree>
    <p:extLst>
      <p:ext uri="{BB962C8B-B14F-4D97-AF65-F5344CB8AC3E}">
        <p14:creationId xmlns:p14="http://schemas.microsoft.com/office/powerpoint/2010/main" val="39569467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However, such optimization takes long time.</a:t>
            </a:r>
          </a:p>
          <a:p>
            <a:r>
              <a:rPr lang="en-US" baseline="0" dirty="0"/>
              <a:t>For example even a relatively small network, ResNet-18, takes over 10 hours to optimize</a:t>
            </a:r>
          </a:p>
          <a:p>
            <a:endParaRPr lang="en-US" baseline="0" dirty="0"/>
          </a:p>
          <a:p>
            <a:r>
              <a:rPr lang="en-US" baseline="0" dirty="0"/>
              <a:t>And such prohibitive optimization time limits further innovation and diversity in neural networks</a:t>
            </a:r>
          </a:p>
        </p:txBody>
      </p:sp>
      <p:sp>
        <p:nvSpPr>
          <p:cNvPr id="4" name="Slide Number Placeholder 3"/>
          <p:cNvSpPr>
            <a:spLocks noGrp="1"/>
          </p:cNvSpPr>
          <p:nvPr>
            <p:ph type="sldNum" sz="quarter" idx="10"/>
          </p:nvPr>
        </p:nvSpPr>
        <p:spPr/>
        <p:txBody>
          <a:bodyPr/>
          <a:lstStyle/>
          <a:p>
            <a:fld id="{2C3D5C22-A69F-4D41-B221-88EBEA9F18FB}" type="slidenum">
              <a:rPr lang="en-US" smtClean="0"/>
              <a:t>4</a:t>
            </a:fld>
            <a:endParaRPr lang="en-US"/>
          </a:p>
        </p:txBody>
      </p:sp>
    </p:spTree>
    <p:extLst>
      <p:ext uri="{BB962C8B-B14F-4D97-AF65-F5344CB8AC3E}">
        <p14:creationId xmlns:p14="http://schemas.microsoft.com/office/powerpoint/2010/main" val="31765045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In order to alleviate that, we need to overcome two challenges.</a:t>
            </a:r>
          </a:p>
          <a:p>
            <a:endParaRPr lang="en-US" baseline="0" dirty="0"/>
          </a:p>
          <a:p>
            <a:pPr marL="228600" indent="-228600">
              <a:buAutoNum type="arabicParenBoth"/>
            </a:pPr>
            <a:r>
              <a:rPr lang="en-US" baseline="0" dirty="0"/>
              <a:t>Improving efficacy of the search</a:t>
            </a:r>
          </a:p>
          <a:p>
            <a:pPr marL="228600" indent="-228600">
              <a:buAutoNum type="arabicParenBoth"/>
            </a:pPr>
            <a:r>
              <a:rPr lang="en-US" baseline="0" dirty="0"/>
              <a:t>Reducing number of costly hardware measurements</a:t>
            </a:r>
          </a:p>
        </p:txBody>
      </p:sp>
      <p:sp>
        <p:nvSpPr>
          <p:cNvPr id="4" name="Slide Number Placeholder 3"/>
          <p:cNvSpPr>
            <a:spLocks noGrp="1"/>
          </p:cNvSpPr>
          <p:nvPr>
            <p:ph type="sldNum" sz="quarter" idx="10"/>
          </p:nvPr>
        </p:nvSpPr>
        <p:spPr/>
        <p:txBody>
          <a:bodyPr/>
          <a:lstStyle/>
          <a:p>
            <a:fld id="{2C3D5C22-A69F-4D41-B221-88EBEA9F18FB}" type="slidenum">
              <a:rPr lang="en-US" smtClean="0"/>
              <a:t>5</a:t>
            </a:fld>
            <a:endParaRPr lang="en-US"/>
          </a:p>
        </p:txBody>
      </p:sp>
    </p:spTree>
    <p:extLst>
      <p:ext uri="{BB962C8B-B14F-4D97-AF65-F5344CB8AC3E}">
        <p14:creationId xmlns:p14="http://schemas.microsoft.com/office/powerpoint/2010/main" val="38176993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These to challenges are interrelated</a:t>
            </a:r>
          </a:p>
        </p:txBody>
      </p:sp>
      <p:sp>
        <p:nvSpPr>
          <p:cNvPr id="4" name="Slide Number Placeholder 3"/>
          <p:cNvSpPr>
            <a:spLocks noGrp="1"/>
          </p:cNvSpPr>
          <p:nvPr>
            <p:ph type="sldNum" sz="quarter" idx="10"/>
          </p:nvPr>
        </p:nvSpPr>
        <p:spPr/>
        <p:txBody>
          <a:bodyPr/>
          <a:lstStyle/>
          <a:p>
            <a:fld id="{2C3D5C22-A69F-4D41-B221-88EBEA9F18FB}" type="slidenum">
              <a:rPr lang="en-US" smtClean="0"/>
              <a:t>6</a:t>
            </a:fld>
            <a:endParaRPr lang="en-US"/>
          </a:p>
        </p:txBody>
      </p:sp>
    </p:spTree>
    <p:extLst>
      <p:ext uri="{BB962C8B-B14F-4D97-AF65-F5344CB8AC3E}">
        <p14:creationId xmlns:p14="http://schemas.microsoft.com/office/powerpoint/2010/main" val="40752940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order to overcome such issue, we introduce </a:t>
            </a:r>
            <a:r>
              <a:rPr lang="en-US" dirty="0" err="1"/>
              <a:t>ReLeASE</a:t>
            </a:r>
            <a:r>
              <a:rPr lang="en-US" dirty="0"/>
              <a:t>,</a:t>
            </a:r>
          </a:p>
          <a:p>
            <a:r>
              <a:rPr lang="en-US" dirty="0"/>
              <a:t>Reinforcement Learning Compiler with Adaptive Sampling for Efficiency</a:t>
            </a:r>
          </a:p>
          <a:p>
            <a:endParaRPr lang="en-US" dirty="0"/>
          </a:p>
          <a:p>
            <a:r>
              <a:rPr lang="en-US" dirty="0"/>
              <a:t>This uses a cost model to approximate runtime measurements of target hardware</a:t>
            </a:r>
          </a:p>
          <a:p>
            <a:r>
              <a:rPr lang="en-US" dirty="0"/>
              <a:t>Then we use reinforcement learning to improve search efficacy, and</a:t>
            </a:r>
          </a:p>
          <a:p>
            <a:r>
              <a:rPr lang="en-US" dirty="0"/>
              <a:t>Adaptive sampling to improve sample efficiency</a:t>
            </a:r>
          </a:p>
        </p:txBody>
      </p:sp>
      <p:sp>
        <p:nvSpPr>
          <p:cNvPr id="4" name="Slide Number Placeholder 3"/>
          <p:cNvSpPr>
            <a:spLocks noGrp="1"/>
          </p:cNvSpPr>
          <p:nvPr>
            <p:ph type="sldNum" sz="quarter" idx="10"/>
          </p:nvPr>
        </p:nvSpPr>
        <p:spPr/>
        <p:txBody>
          <a:bodyPr/>
          <a:lstStyle/>
          <a:p>
            <a:fld id="{2C3D5C22-A69F-4D41-B221-88EBEA9F18FB}" type="slidenum">
              <a:rPr lang="en-US" smtClean="0"/>
              <a:t>7</a:t>
            </a:fld>
            <a:endParaRPr lang="en-US"/>
          </a:p>
        </p:txBody>
      </p:sp>
    </p:spTree>
    <p:extLst>
      <p:ext uri="{BB962C8B-B14F-4D97-AF65-F5344CB8AC3E}">
        <p14:creationId xmlns:p14="http://schemas.microsoft.com/office/powerpoint/2010/main" val="21529246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aseline="0" dirty="0"/>
              <a:t>So we will go through one by one</a:t>
            </a:r>
          </a:p>
          <a:p>
            <a:endParaRPr lang="en-US" baseline="0" dirty="0"/>
          </a:p>
          <a:p>
            <a:pPr marL="228600" indent="-228600">
              <a:buAutoNum type="arabicParenBoth"/>
            </a:pPr>
            <a:r>
              <a:rPr lang="en-US" baseline="0" dirty="0"/>
              <a:t>So how do we improve efficacy of the search</a:t>
            </a:r>
          </a:p>
        </p:txBody>
      </p:sp>
      <p:sp>
        <p:nvSpPr>
          <p:cNvPr id="4" name="Slide Number Placeholder 3"/>
          <p:cNvSpPr>
            <a:spLocks noGrp="1"/>
          </p:cNvSpPr>
          <p:nvPr>
            <p:ph type="sldNum" sz="quarter" idx="10"/>
          </p:nvPr>
        </p:nvSpPr>
        <p:spPr/>
        <p:txBody>
          <a:bodyPr/>
          <a:lstStyle/>
          <a:p>
            <a:fld id="{2C3D5C22-A69F-4D41-B221-88EBEA9F18FB}" type="slidenum">
              <a:rPr lang="en-US" smtClean="0"/>
              <a:t>8</a:t>
            </a:fld>
            <a:endParaRPr lang="en-US"/>
          </a:p>
        </p:txBody>
      </p:sp>
    </p:spTree>
    <p:extLst>
      <p:ext uri="{BB962C8B-B14F-4D97-AF65-F5344CB8AC3E}">
        <p14:creationId xmlns:p14="http://schemas.microsoft.com/office/powerpoint/2010/main" val="5495118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BC2875A1-6272-DF48-A931-E7405D578F65}" type="datetime1">
              <a:rPr lang="en-US" smtClean="0"/>
              <a:t>6/22/19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26419" y="6356350"/>
            <a:ext cx="2743200" cy="365125"/>
          </a:xfrm>
        </p:spPr>
        <p:txBody>
          <a:bodyPr/>
          <a:lstStyle/>
          <a:p>
            <a:fld id="{4C8C6190-CC26-854B-999A-5802CBDE89CB}"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08492A4-D7E4-B944-A920-59CE6B4BB37B}" type="datetime1">
              <a:rPr lang="en-US" smtClean="0"/>
              <a:t>6/22/19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76CE1FF-1C34-3343-82BC-FD8BCB3D9FF9}" type="datetime1">
              <a:rPr lang="en-US" smtClean="0"/>
              <a:t>6/22/19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2408" y="365125"/>
            <a:ext cx="11534780" cy="1325563"/>
          </a:xfrm>
        </p:spPr>
        <p:txBody>
          <a:bodyPr>
            <a:normAutofit/>
          </a:bodyPr>
          <a:lstStyle>
            <a:lvl1pPr>
              <a:defRPr sz="5400" b="1">
                <a:solidFill>
                  <a:srgbClr val="005295"/>
                </a:solidFill>
              </a:defRPr>
            </a:lvl1pPr>
          </a:lstStyle>
          <a:p>
            <a:r>
              <a:rPr lang="en-US" dirty="0"/>
              <a:t>Click to edit Master title style</a:t>
            </a:r>
          </a:p>
        </p:txBody>
      </p:sp>
      <p:sp>
        <p:nvSpPr>
          <p:cNvPr id="3" name="Content Placeholder 2"/>
          <p:cNvSpPr>
            <a:spLocks noGrp="1"/>
          </p:cNvSpPr>
          <p:nvPr>
            <p:ph idx="1"/>
          </p:nvPr>
        </p:nvSpPr>
        <p:spPr/>
        <p:txBody>
          <a:bodyPr/>
          <a:lstStyle>
            <a:lvl1pPr marL="0" indent="0">
              <a:buNone/>
              <a:defRPr>
                <a:latin typeface="+mj-lt"/>
              </a:defRPr>
            </a:lvl1pPr>
            <a:lvl2pPr marL="457200" indent="0">
              <a:buNone/>
              <a:defRPr>
                <a:latin typeface="+mj-lt"/>
              </a:defRPr>
            </a:lvl2pPr>
            <a:lvl3pPr marL="914400" indent="0">
              <a:buNone/>
              <a:defRPr>
                <a:latin typeface="+mj-lt"/>
              </a:defRPr>
            </a:lvl3pPr>
            <a:lvl4pPr marL="1371600" indent="0">
              <a:buNone/>
              <a:defRPr>
                <a:latin typeface="+mj-lt"/>
              </a:defRPr>
            </a:lvl4pPr>
            <a:lvl5pPr marL="1828800" indent="0">
              <a:buNone/>
              <a:defRPr>
                <a:latin typeface="+mj-lt"/>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DB9763D-C752-A44E-A11C-85FAD7698D70}" type="datetime1">
              <a:rPr lang="en-US" smtClean="0"/>
              <a:t>6/22/19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170435" y="6356350"/>
            <a:ext cx="2743200" cy="365125"/>
          </a:xfrm>
        </p:spPr>
        <p:txBody>
          <a:bodyPr/>
          <a:lstStyle/>
          <a:p>
            <a:fld id="{4C8C6190-CC26-854B-999A-5802CBDE89CB}" type="slidenum">
              <a:rPr lang="en-US" smtClean="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E4926F-096A-C64B-BA56-D004EDBF3B65}" type="datetime1">
              <a:rPr lang="en-US" smtClean="0"/>
              <a:t>6/22/19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3615BF2-BCEC-1643-9AB6-6ECE358E275C}" type="datetime1">
              <a:rPr lang="en-US" smtClean="0"/>
              <a:t>6/22/19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68181D2-3AB9-D044-9F33-0992DBF70C48}" type="datetime1">
              <a:rPr lang="en-US" smtClean="0"/>
              <a:t>6/22/19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45B76BA-B968-D640-9353-A74691B7E4F1}" type="datetime1">
              <a:rPr lang="en-US" smtClean="0"/>
              <a:t>6/22/19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DD106DA-E323-8546-84E9-73D4FAEC5236}" type="datetime1">
              <a:rPr lang="en-US" smtClean="0"/>
              <a:t>6/22/19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6632EC4-7A20-A944-B277-70BB93390869}" type="datetime1">
              <a:rPr lang="en-US" smtClean="0"/>
              <a:t>6/22/19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03A7098-1CAB-9947-9C6D-2B53BD5CE24D}" type="datetime1">
              <a:rPr lang="en-US" smtClean="0"/>
              <a:t>6/22/19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C8C6190-CC26-854B-999A-5802CBDE89CB}"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3C5C38-0FC3-F049-BEE3-5B7450EAC2D7}" type="datetime1">
              <a:rPr lang="en-US" smtClean="0"/>
              <a:t>6/22/19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8C6190-CC26-854B-999A-5802CBDE89CB}" type="slidenum">
              <a:rPr lang="en-US" smtClean="0"/>
              <a:t>‹#›</a:t>
            </a:fld>
            <a:endParaRPr lang="en-US"/>
          </a:p>
        </p:txBody>
      </p:sp>
    </p:spTree>
    <p:extLst>
      <p:ext uri="{BB962C8B-B14F-4D97-AF65-F5344CB8AC3E}">
        <p14:creationId xmlns:p14="http://schemas.microsoft.com/office/powerpoint/2010/main" val="1273211986"/>
      </p:ext>
    </p:extLst>
  </p:cSld>
  <p:clrMap bg1="lt1" tx1="dk1" bg2="lt2" tx2="dk2" accent1="accent1" accent2="accent2" accent3="accent3" accent4="accent4" accent5="accent5" accent6="accent6" hlink="hlink" folHlink="folHlink"/>
  <p:sldLayoutIdLst>
    <p:sldLayoutId id="2147483690"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8.xml.rels><?xml version="1.0" encoding="UTF-8" standalone="yes"?>
<Relationships xmlns="http://schemas.openxmlformats.org/package/2006/relationships"><Relationship Id="rId3" Type="http://schemas.openxmlformats.org/officeDocument/2006/relationships/image" Target="../media/image18.emf"/><Relationship Id="rId7" Type="http://schemas.openxmlformats.org/officeDocument/2006/relationships/image" Target="../media/image22.emf"/><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21.emf"/><Relationship Id="rId5" Type="http://schemas.openxmlformats.org/officeDocument/2006/relationships/image" Target="../media/image20.emf"/><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19.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emf"/></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image" Target="../media/image3.tiff"/><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21.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6.emf"/></Relationships>
</file>

<file path=ppt/slides/_rels/slide22.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36.emf"/><Relationship Id="rId5" Type="http://schemas.openxmlformats.org/officeDocument/2006/relationships/image" Target="../media/image35.emf"/><Relationship Id="rId4" Type="http://schemas.openxmlformats.org/officeDocument/2006/relationships/image" Target="../media/image34.emf"/></Relationships>
</file>

<file path=ppt/slides/_rels/slide3.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emf"/></Relationships>
</file>

<file path=ppt/slides/_rels/slide5.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0.tiff"/><Relationship Id="rId4"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A15FAF-1FA4-754B-962F-473581307F07}"/>
              </a:ext>
            </a:extLst>
          </p:cNvPr>
          <p:cNvSpPr>
            <a:spLocks noGrp="1"/>
          </p:cNvSpPr>
          <p:nvPr>
            <p:ph type="ctrTitle"/>
          </p:nvPr>
        </p:nvSpPr>
        <p:spPr>
          <a:xfrm>
            <a:off x="0" y="1241956"/>
            <a:ext cx="12192002" cy="2387600"/>
          </a:xfrm>
        </p:spPr>
        <p:txBody>
          <a:bodyPr>
            <a:normAutofit/>
          </a:bodyPr>
          <a:lstStyle/>
          <a:p>
            <a:r>
              <a:rPr lang="en-US" sz="4800" b="1" dirty="0"/>
              <a:t>Reinforcement Learning and Adaptive Sampling</a:t>
            </a:r>
            <a:br>
              <a:rPr lang="en-US" sz="4800" b="1" dirty="0"/>
            </a:br>
            <a:r>
              <a:rPr lang="en-US" sz="4800" b="1" dirty="0"/>
              <a:t>for Optimized DNN Compilation</a:t>
            </a:r>
            <a:endParaRPr lang="en-US" sz="4800" dirty="0"/>
          </a:p>
        </p:txBody>
      </p:sp>
      <p:pic>
        <p:nvPicPr>
          <p:cNvPr id="5" name="Picture 1" descr="act-logo.png">
            <a:extLst>
              <a:ext uri="{FF2B5EF4-FFF2-40B4-BE49-F238E27FC236}">
                <a16:creationId xmlns:a16="http://schemas.microsoft.com/office/drawing/2014/main" id="{99853A91-BA85-4E40-B0EB-80CED6792A6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52692" y="181993"/>
            <a:ext cx="1368923" cy="137486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Lst>
        </p:spPr>
      </p:pic>
      <p:pic>
        <p:nvPicPr>
          <p:cNvPr id="6" name="Picture 5" descr="UCSanDiego-BE-JacobsSchool-logo-PRINT_CMYK_Blue.tif">
            <a:extLst>
              <a:ext uri="{FF2B5EF4-FFF2-40B4-BE49-F238E27FC236}">
                <a16:creationId xmlns:a16="http://schemas.microsoft.com/office/drawing/2014/main" id="{080A8C7F-38F1-924E-AC28-21933B762386}"/>
              </a:ext>
            </a:extLst>
          </p:cNvPr>
          <p:cNvPicPr>
            <a:picLocks noChangeAspect="1"/>
          </p:cNvPicPr>
          <p:nvPr/>
        </p:nvPicPr>
        <p:blipFill>
          <a:blip r:embed="rId4"/>
          <a:stretch>
            <a:fillRect/>
          </a:stretch>
        </p:blipFill>
        <p:spPr>
          <a:xfrm>
            <a:off x="8492295" y="230215"/>
            <a:ext cx="3438547" cy="883925"/>
          </a:xfrm>
          <a:prstGeom prst="rect">
            <a:avLst/>
          </a:prstGeom>
        </p:spPr>
      </p:pic>
      <p:sp>
        <p:nvSpPr>
          <p:cNvPr id="7" name="Rectangle 6">
            <a:extLst>
              <a:ext uri="{FF2B5EF4-FFF2-40B4-BE49-F238E27FC236}">
                <a16:creationId xmlns:a16="http://schemas.microsoft.com/office/drawing/2014/main" id="{9FB84786-38E2-BB43-B7E1-BF88E288E822}"/>
              </a:ext>
            </a:extLst>
          </p:cNvPr>
          <p:cNvSpPr/>
          <p:nvPr/>
        </p:nvSpPr>
        <p:spPr>
          <a:xfrm>
            <a:off x="1125920" y="4132278"/>
            <a:ext cx="9940158" cy="523220"/>
          </a:xfrm>
          <a:prstGeom prst="rect">
            <a:avLst/>
          </a:prstGeom>
        </p:spPr>
        <p:txBody>
          <a:bodyPr wrap="square">
            <a:spAutoFit/>
          </a:bodyPr>
          <a:lstStyle/>
          <a:p>
            <a:pPr algn="ctr"/>
            <a:r>
              <a:rPr lang="en-US" sz="2800" b="1" dirty="0">
                <a:latin typeface="Calibri" panose="020F0502020204030204" pitchFamily="34" charset="0"/>
                <a:cs typeface="Calibri" panose="020F0502020204030204" pitchFamily="34" charset="0"/>
              </a:rPr>
              <a:t>Byung Hoon Ahn</a:t>
            </a:r>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Prannoy</a:t>
            </a:r>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Pilligundla</a:t>
            </a:r>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Hadi</a:t>
            </a:r>
            <a:r>
              <a:rPr lang="en-US" sz="2800" dirty="0">
                <a:latin typeface="Calibri" panose="020F0502020204030204" pitchFamily="34" charset="0"/>
                <a:cs typeface="Calibri" panose="020F0502020204030204" pitchFamily="34" charset="0"/>
              </a:rPr>
              <a:t> </a:t>
            </a:r>
            <a:r>
              <a:rPr lang="en-US" sz="2800" dirty="0" err="1">
                <a:latin typeface="Calibri" panose="020F0502020204030204" pitchFamily="34" charset="0"/>
                <a:cs typeface="Calibri" panose="020F0502020204030204" pitchFamily="34" charset="0"/>
              </a:rPr>
              <a:t>Esmaeilzadeh</a:t>
            </a:r>
            <a:endParaRPr lang="en-US" sz="2800" dirty="0">
              <a:latin typeface="Calibri" panose="020F0502020204030204" pitchFamily="34" charset="0"/>
              <a:cs typeface="Calibri" panose="020F0502020204030204" pitchFamily="34" charset="0"/>
            </a:endParaRPr>
          </a:p>
        </p:txBody>
      </p:sp>
      <p:sp>
        <p:nvSpPr>
          <p:cNvPr id="8" name="Rectangle 7">
            <a:extLst>
              <a:ext uri="{FF2B5EF4-FFF2-40B4-BE49-F238E27FC236}">
                <a16:creationId xmlns:a16="http://schemas.microsoft.com/office/drawing/2014/main" id="{6EDF572B-47C8-6745-A355-26F5A659FB06}"/>
              </a:ext>
            </a:extLst>
          </p:cNvPr>
          <p:cNvSpPr/>
          <p:nvPr/>
        </p:nvSpPr>
        <p:spPr>
          <a:xfrm>
            <a:off x="2208424" y="5004347"/>
            <a:ext cx="7775150" cy="954107"/>
          </a:xfrm>
          <a:prstGeom prst="rect">
            <a:avLst/>
          </a:prstGeom>
        </p:spPr>
        <p:txBody>
          <a:bodyPr wrap="square">
            <a:spAutoFit/>
          </a:bodyPr>
          <a:lstStyle/>
          <a:p>
            <a:pPr algn="ctr"/>
            <a:r>
              <a:rPr lang="en-US" sz="2800" b="1" dirty="0">
                <a:solidFill>
                  <a:srgbClr val="008F00"/>
                </a:solidFill>
                <a:latin typeface="Calibri" panose="020F0502020204030204" pitchFamily="34" charset="0"/>
                <a:cs typeface="Calibri" panose="020F0502020204030204" pitchFamily="34" charset="0"/>
              </a:rPr>
              <a:t>A</a:t>
            </a:r>
            <a:r>
              <a:rPr lang="en-US" sz="2800" dirty="0">
                <a:latin typeface="Calibri" panose="020F0502020204030204" pitchFamily="34" charset="0"/>
                <a:cs typeface="Calibri" panose="020F0502020204030204" pitchFamily="34" charset="0"/>
              </a:rPr>
              <a:t>lternative </a:t>
            </a:r>
            <a:r>
              <a:rPr lang="en-US" sz="2800" b="1" dirty="0">
                <a:solidFill>
                  <a:srgbClr val="008F00"/>
                </a:solidFill>
                <a:latin typeface="Calibri" panose="020F0502020204030204" pitchFamily="34" charset="0"/>
                <a:cs typeface="Calibri" panose="020F0502020204030204" pitchFamily="34" charset="0"/>
              </a:rPr>
              <a:t>C</a:t>
            </a:r>
            <a:r>
              <a:rPr lang="en-US" sz="2800" dirty="0">
                <a:latin typeface="Calibri" panose="020F0502020204030204" pitchFamily="34" charset="0"/>
                <a:cs typeface="Calibri" panose="020F0502020204030204" pitchFamily="34" charset="0"/>
              </a:rPr>
              <a:t>omputing </a:t>
            </a:r>
            <a:r>
              <a:rPr lang="en-US" sz="2800" b="1" dirty="0">
                <a:solidFill>
                  <a:srgbClr val="008F00"/>
                </a:solidFill>
                <a:latin typeface="Calibri" panose="020F0502020204030204" pitchFamily="34" charset="0"/>
                <a:cs typeface="Calibri" panose="020F0502020204030204" pitchFamily="34" charset="0"/>
              </a:rPr>
              <a:t>T</a:t>
            </a:r>
            <a:r>
              <a:rPr lang="en-US" sz="2800" dirty="0">
                <a:latin typeface="Calibri" panose="020F0502020204030204" pitchFamily="34" charset="0"/>
                <a:cs typeface="Calibri" panose="020F0502020204030204" pitchFamily="34" charset="0"/>
              </a:rPr>
              <a:t>echnologies (</a:t>
            </a:r>
            <a:r>
              <a:rPr lang="en-US" sz="2800" b="1" dirty="0">
                <a:solidFill>
                  <a:srgbClr val="008F00"/>
                </a:solidFill>
                <a:latin typeface="Calibri" panose="020F0502020204030204" pitchFamily="34" charset="0"/>
                <a:cs typeface="Calibri" panose="020F0502020204030204" pitchFamily="34" charset="0"/>
              </a:rPr>
              <a:t>ACT</a:t>
            </a:r>
            <a:r>
              <a:rPr lang="en-US" sz="2800" dirty="0">
                <a:latin typeface="Calibri" panose="020F0502020204030204" pitchFamily="34" charset="0"/>
                <a:cs typeface="Calibri" panose="020F0502020204030204" pitchFamily="34" charset="0"/>
              </a:rPr>
              <a:t>) Lab </a:t>
            </a:r>
          </a:p>
          <a:p>
            <a:pPr algn="ctr"/>
            <a:r>
              <a:rPr lang="en-US" sz="2800" dirty="0">
                <a:latin typeface="Calibri" panose="020F0502020204030204" pitchFamily="34" charset="0"/>
                <a:cs typeface="Calibri" panose="020F0502020204030204" pitchFamily="34" charset="0"/>
              </a:rPr>
              <a:t>University of California, San Diego</a:t>
            </a:r>
          </a:p>
        </p:txBody>
      </p:sp>
    </p:spTree>
    <p:extLst>
      <p:ext uri="{BB962C8B-B14F-4D97-AF65-F5344CB8AC3E}">
        <p14:creationId xmlns:p14="http://schemas.microsoft.com/office/powerpoint/2010/main" val="2620336177"/>
      </p:ext>
    </p:extLst>
  </p:cSld>
  <p:clrMapOvr>
    <a:masterClrMapping/>
  </p:clrMapOvr>
  <mc:AlternateContent xmlns:mc="http://schemas.openxmlformats.org/markup-compatibility/2006" xmlns:p14="http://schemas.microsoft.com/office/powerpoint/2010/main">
    <mc:Choice Requires="p14">
      <p:transition spd="slow" p14:dur="2000" advTm="10053"/>
    </mc:Choice>
    <mc:Fallback xmlns="">
      <p:transition spd="slow" advTm="10053"/>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9</a:t>
            </a:fld>
            <a:endParaRPr lang="en-US" dirty="0"/>
          </a:p>
        </p:txBody>
      </p:sp>
      <p:sp>
        <p:nvSpPr>
          <p:cNvPr id="7" name="Title 1">
            <a:extLst>
              <a:ext uri="{FF2B5EF4-FFF2-40B4-BE49-F238E27FC236}">
                <a16:creationId xmlns:a16="http://schemas.microsoft.com/office/drawing/2014/main" id="{70ADD8EB-6185-F647-ACB8-73C2B78B2989}"/>
              </a:ext>
            </a:extLst>
          </p:cNvPr>
          <p:cNvSpPr txBox="1">
            <a:spLocks/>
          </p:cNvSpPr>
          <p:nvPr/>
        </p:nvSpPr>
        <p:spPr>
          <a:xfrm>
            <a:off x="252406" y="308056"/>
            <a:ext cx="11448527"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 </a:t>
            </a:r>
            <a:r>
              <a:rPr lang="en-US" sz="4800" dirty="0">
                <a:ea typeface="Calibri" charset="0"/>
                <a:cs typeface="Calibri" charset="0"/>
              </a:rPr>
              <a:t>has been successful with autonomous decision making in complex settings</a:t>
            </a:r>
            <a:endParaRPr lang="en-US" sz="4800" dirty="0"/>
          </a:p>
        </p:txBody>
      </p:sp>
      <p:pic>
        <p:nvPicPr>
          <p:cNvPr id="6" name="deepmind_parkour.0.gif">
            <a:hlinkClick r:id="" action="ppaction://media"/>
            <a:extLst>
              <a:ext uri="{FF2B5EF4-FFF2-40B4-BE49-F238E27FC236}">
                <a16:creationId xmlns:a16="http://schemas.microsoft.com/office/drawing/2014/main" id="{0D590136-1D67-944D-9D26-C618A1A03976}"/>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623875" y="1815522"/>
            <a:ext cx="7197458" cy="3622721"/>
          </a:xfrm>
          <a:prstGeom prst="rect">
            <a:avLst/>
          </a:prstGeom>
        </p:spPr>
      </p:pic>
      <p:sp>
        <p:nvSpPr>
          <p:cNvPr id="8" name="TextBox 7">
            <a:extLst>
              <a:ext uri="{FF2B5EF4-FFF2-40B4-BE49-F238E27FC236}">
                <a16:creationId xmlns:a16="http://schemas.microsoft.com/office/drawing/2014/main" id="{778239A3-42E9-1B4D-A3DC-BCC07241FBDE}"/>
              </a:ext>
            </a:extLst>
          </p:cNvPr>
          <p:cNvSpPr txBox="1"/>
          <p:nvPr/>
        </p:nvSpPr>
        <p:spPr>
          <a:xfrm>
            <a:off x="9313333" y="-1828800"/>
            <a:ext cx="184731" cy="369332"/>
          </a:xfrm>
          <a:prstGeom prst="rect">
            <a:avLst/>
          </a:prstGeom>
          <a:noFill/>
        </p:spPr>
        <p:txBody>
          <a:bodyPr wrap="none" rtlCol="0">
            <a:spAutoFit/>
          </a:bodyPr>
          <a:lstStyle/>
          <a:p>
            <a:endParaRPr lang="en-US"/>
          </a:p>
        </p:txBody>
      </p:sp>
      <p:sp>
        <p:nvSpPr>
          <p:cNvPr id="11" name="Rectangle 10">
            <a:extLst>
              <a:ext uri="{FF2B5EF4-FFF2-40B4-BE49-F238E27FC236}">
                <a16:creationId xmlns:a16="http://schemas.microsoft.com/office/drawing/2014/main" id="{8A295A95-DE53-DD4C-9515-8E5C429C6201}"/>
              </a:ext>
            </a:extLst>
          </p:cNvPr>
          <p:cNvSpPr/>
          <p:nvPr/>
        </p:nvSpPr>
        <p:spPr>
          <a:xfrm>
            <a:off x="1269517" y="5640399"/>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Apply </a:t>
            </a:r>
            <a:r>
              <a:rPr lang="en-US" sz="3200" b="1" dirty="0">
                <a:solidFill>
                  <a:srgbClr val="008F00"/>
                </a:solidFill>
              </a:rPr>
              <a:t>Reinforcement Learning</a:t>
            </a:r>
            <a:r>
              <a:rPr lang="en-US" sz="3200" dirty="0">
                <a:solidFill>
                  <a:schemeClr val="tx1"/>
                </a:solidFill>
              </a:rPr>
              <a:t> to </a:t>
            </a:r>
            <a:r>
              <a:rPr lang="en-US" sz="3200" b="1" dirty="0">
                <a:solidFill>
                  <a:srgbClr val="008F00"/>
                </a:solidFill>
              </a:rPr>
              <a:t>Search Process</a:t>
            </a:r>
          </a:p>
        </p:txBody>
      </p:sp>
    </p:spTree>
    <p:extLst>
      <p:ext uri="{BB962C8B-B14F-4D97-AF65-F5344CB8AC3E}">
        <p14:creationId xmlns:p14="http://schemas.microsoft.com/office/powerpoint/2010/main" val="14904021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40"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10</a:t>
            </a:fld>
            <a:endParaRPr lang="en-US" dirty="0"/>
          </a:p>
        </p:txBody>
      </p:sp>
      <p:pic>
        <p:nvPicPr>
          <p:cNvPr id="8" name="Picture 7">
            <a:extLst>
              <a:ext uri="{FF2B5EF4-FFF2-40B4-BE49-F238E27FC236}">
                <a16:creationId xmlns:a16="http://schemas.microsoft.com/office/drawing/2014/main" id="{A5ED1124-82BA-7944-B15B-1512336D1BF5}"/>
              </a:ext>
            </a:extLst>
          </p:cNvPr>
          <p:cNvPicPr>
            <a:picLocks noChangeAspect="1"/>
          </p:cNvPicPr>
          <p:nvPr/>
        </p:nvPicPr>
        <p:blipFill>
          <a:blip r:embed="rId3"/>
          <a:stretch>
            <a:fillRect/>
          </a:stretch>
        </p:blipFill>
        <p:spPr>
          <a:xfrm>
            <a:off x="0" y="3846431"/>
            <a:ext cx="12192000" cy="817859"/>
          </a:xfrm>
          <a:prstGeom prst="rect">
            <a:avLst/>
          </a:prstGeom>
        </p:spPr>
      </p:pic>
      <p:sp>
        <p:nvSpPr>
          <p:cNvPr id="10" name="TextBox 9">
            <a:extLst>
              <a:ext uri="{FF2B5EF4-FFF2-40B4-BE49-F238E27FC236}">
                <a16:creationId xmlns:a16="http://schemas.microsoft.com/office/drawing/2014/main" id="{C39F29BD-3683-434E-B93F-0C5AF24CDE17}"/>
              </a:ext>
            </a:extLst>
          </p:cNvPr>
          <p:cNvSpPr txBox="1"/>
          <p:nvPr/>
        </p:nvSpPr>
        <p:spPr>
          <a:xfrm>
            <a:off x="1133313" y="1602781"/>
            <a:ext cx="7128933" cy="10570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marL="514350" indent="-514350" defTabSz="410751" hangingPunct="0">
              <a:buAutoNum type="arabicPeriod"/>
            </a:pPr>
            <a:r>
              <a:rPr lang="en-US" sz="3200" b="1" dirty="0">
                <a:solidFill>
                  <a:srgbClr val="005295"/>
                </a:solidFill>
                <a:latin typeface="+mj-lt"/>
                <a:ea typeface="Calibri" charset="0"/>
                <a:cs typeface="Calibri" charset="0"/>
              </a:rPr>
              <a:t>Start off with </a:t>
            </a:r>
            <a:r>
              <a:rPr lang="en-US" sz="3200" b="1" dirty="0">
                <a:solidFill>
                  <a:srgbClr val="008F00"/>
                </a:solidFill>
                <a:latin typeface="+mj-lt"/>
                <a:ea typeface="Calibri" charset="0"/>
                <a:cs typeface="Calibri" charset="0"/>
              </a:rPr>
              <a:t>initial set of points</a:t>
            </a:r>
            <a:r>
              <a:rPr lang="en-US" sz="3200" b="1" dirty="0">
                <a:solidFill>
                  <a:srgbClr val="005295"/>
                </a:solidFill>
                <a:latin typeface="+mj-lt"/>
                <a:ea typeface="Calibri" charset="0"/>
                <a:cs typeface="Calibri" charset="0"/>
              </a:rPr>
              <a:t> (128)</a:t>
            </a:r>
            <a:br>
              <a:rPr lang="en-US" sz="3200" b="1" dirty="0">
                <a:solidFill>
                  <a:srgbClr val="005295"/>
                </a:solidFill>
                <a:latin typeface="+mj-lt"/>
                <a:ea typeface="Calibri" charset="0"/>
                <a:cs typeface="Calibri" charset="0"/>
              </a:rPr>
            </a:br>
            <a:r>
              <a:rPr lang="en-US" sz="3200" b="1" dirty="0">
                <a:solidFill>
                  <a:srgbClr val="005295"/>
                </a:solidFill>
                <a:latin typeface="+mj-lt"/>
                <a:ea typeface="Calibri" charset="0"/>
                <a:cs typeface="Calibri" charset="0"/>
              </a:rPr>
              <a:t>For each point…</a:t>
            </a:r>
          </a:p>
        </p:txBody>
      </p:sp>
      <p:sp>
        <p:nvSpPr>
          <p:cNvPr id="6" name="Title 1">
            <a:extLst>
              <a:ext uri="{FF2B5EF4-FFF2-40B4-BE49-F238E27FC236}">
                <a16:creationId xmlns:a16="http://schemas.microsoft.com/office/drawing/2014/main" id="{0684DC74-FE8A-2C4E-9A47-4B6B60BBEAE4}"/>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5228360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11</a:t>
            </a:fld>
            <a:endParaRPr lang="en-US" dirty="0"/>
          </a:p>
        </p:txBody>
      </p:sp>
      <p:pic>
        <p:nvPicPr>
          <p:cNvPr id="2" name="Picture 1">
            <a:extLst>
              <a:ext uri="{FF2B5EF4-FFF2-40B4-BE49-F238E27FC236}">
                <a16:creationId xmlns:a16="http://schemas.microsoft.com/office/drawing/2014/main" id="{CD1E880B-F0DE-9E40-A9EF-38E922A06CB0}"/>
              </a:ext>
            </a:extLst>
          </p:cNvPr>
          <p:cNvPicPr>
            <a:picLocks noChangeAspect="1"/>
          </p:cNvPicPr>
          <p:nvPr/>
        </p:nvPicPr>
        <p:blipFill>
          <a:blip r:embed="rId3"/>
          <a:stretch>
            <a:fillRect/>
          </a:stretch>
        </p:blipFill>
        <p:spPr>
          <a:xfrm>
            <a:off x="0" y="2227576"/>
            <a:ext cx="12192000" cy="2436714"/>
          </a:xfrm>
          <a:prstGeom prst="rect">
            <a:avLst/>
          </a:prstGeom>
        </p:spPr>
      </p:pic>
      <p:sp>
        <p:nvSpPr>
          <p:cNvPr id="8" name="TextBox 7">
            <a:extLst>
              <a:ext uri="{FF2B5EF4-FFF2-40B4-BE49-F238E27FC236}">
                <a16:creationId xmlns:a16="http://schemas.microsoft.com/office/drawing/2014/main" id="{40DBEA00-BC62-1648-9697-5CDDCA5F16E5}"/>
              </a:ext>
            </a:extLst>
          </p:cNvPr>
          <p:cNvSpPr txBox="1"/>
          <p:nvPr/>
        </p:nvSpPr>
        <p:spPr>
          <a:xfrm>
            <a:off x="1133313" y="1602781"/>
            <a:ext cx="11242618" cy="15494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2. Pass it through policy network for </a:t>
            </a:r>
            <a:r>
              <a:rPr lang="en-US" sz="3200" b="1" dirty="0">
                <a:solidFill>
                  <a:schemeClr val="accent6">
                    <a:lumMod val="75000"/>
                  </a:schemeClr>
                </a:solidFill>
                <a:latin typeface="+mj-lt"/>
                <a:ea typeface="Calibri" charset="0"/>
                <a:cs typeface="Calibri" charset="0"/>
              </a:rPr>
              <a:t>action</a:t>
            </a:r>
            <a:r>
              <a:rPr lang="en-US" sz="3200" b="1" dirty="0">
                <a:solidFill>
                  <a:srgbClr val="008F00"/>
                </a:solidFill>
                <a:latin typeface="+mj-lt"/>
                <a:ea typeface="Calibri" charset="0"/>
                <a:cs typeface="Calibri" charset="0"/>
              </a:rPr>
              <a:t> </a:t>
            </a:r>
            <a:r>
              <a:rPr lang="en-US" sz="3200" b="1" dirty="0">
                <a:solidFill>
                  <a:srgbClr val="005295"/>
                </a:solidFill>
                <a:latin typeface="+mj-lt"/>
                <a:ea typeface="Calibri" charset="0"/>
                <a:cs typeface="Calibri" charset="0"/>
              </a:rPr>
              <a:t>(increment </a:t>
            </a:r>
            <a:r>
              <a:rPr lang="ko-KR" altLang="en-US" sz="3200" b="1" dirty="0">
                <a:solidFill>
                  <a:srgbClr val="005295"/>
                </a:solidFill>
                <a:latin typeface="+mj-lt"/>
                <a:ea typeface="Calibri" charset="0"/>
                <a:cs typeface="Calibri" charset="0"/>
              </a:rPr>
              <a:t>↑</a:t>
            </a:r>
            <a:r>
              <a:rPr lang="en-US" sz="3200" b="1" dirty="0">
                <a:solidFill>
                  <a:srgbClr val="005295"/>
                </a:solidFill>
                <a:latin typeface="+mj-lt"/>
                <a:ea typeface="Calibri" charset="0"/>
                <a:cs typeface="Calibri" charset="0"/>
              </a:rPr>
              <a:t>,</a:t>
            </a:r>
          </a:p>
          <a:p>
            <a:pPr defTabSz="410751" hangingPunct="0"/>
            <a:r>
              <a:rPr lang="en-US" sz="3200" b="1" dirty="0">
                <a:solidFill>
                  <a:srgbClr val="005295"/>
                </a:solidFill>
                <a:latin typeface="+mj-lt"/>
                <a:ea typeface="Calibri" charset="0"/>
                <a:cs typeface="Calibri" charset="0"/>
              </a:rPr>
              <a:t>                                                                              stay -, </a:t>
            </a:r>
          </a:p>
          <a:p>
            <a:pPr defTabSz="410751" hangingPunct="0"/>
            <a:r>
              <a:rPr lang="en-US" sz="3200" b="1" dirty="0">
                <a:solidFill>
                  <a:srgbClr val="005295"/>
                </a:solidFill>
                <a:latin typeface="+mj-lt"/>
                <a:ea typeface="Calibri" charset="0"/>
                <a:cs typeface="Calibri" charset="0"/>
              </a:rPr>
              <a:t>                                                                              decrement</a:t>
            </a:r>
            <a:r>
              <a:rPr lang="ko-KR" altLang="en-US" sz="3200" b="1" dirty="0">
                <a:solidFill>
                  <a:srgbClr val="005295"/>
                </a:solidFill>
                <a:latin typeface="+mj-lt"/>
                <a:ea typeface="Calibri" charset="0"/>
                <a:cs typeface="Calibri" charset="0"/>
              </a:rPr>
              <a:t> ↓</a:t>
            </a:r>
            <a:r>
              <a:rPr lang="en-US" sz="3200" b="1" dirty="0">
                <a:solidFill>
                  <a:srgbClr val="005295"/>
                </a:solidFill>
                <a:latin typeface="+mj-lt"/>
                <a:ea typeface="Calibri" charset="0"/>
                <a:cs typeface="Calibri" charset="0"/>
              </a:rPr>
              <a:t>) </a:t>
            </a:r>
          </a:p>
        </p:txBody>
      </p:sp>
      <p:sp>
        <p:nvSpPr>
          <p:cNvPr id="6" name="Title 1">
            <a:extLst>
              <a:ext uri="{FF2B5EF4-FFF2-40B4-BE49-F238E27FC236}">
                <a16:creationId xmlns:a16="http://schemas.microsoft.com/office/drawing/2014/main" id="{A49B7160-9AA7-6546-B875-0CD484D12533}"/>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21177407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12</a:t>
            </a:fld>
            <a:endParaRPr lang="en-US" dirty="0"/>
          </a:p>
        </p:txBody>
      </p:sp>
      <p:pic>
        <p:nvPicPr>
          <p:cNvPr id="3" name="Picture 2">
            <a:extLst>
              <a:ext uri="{FF2B5EF4-FFF2-40B4-BE49-F238E27FC236}">
                <a16:creationId xmlns:a16="http://schemas.microsoft.com/office/drawing/2014/main" id="{04B851CF-B3D1-CA42-9956-AA0B15CE63ED}"/>
              </a:ext>
            </a:extLst>
          </p:cNvPr>
          <p:cNvPicPr>
            <a:picLocks noChangeAspect="1"/>
          </p:cNvPicPr>
          <p:nvPr/>
        </p:nvPicPr>
        <p:blipFill>
          <a:blip r:embed="rId3"/>
          <a:stretch>
            <a:fillRect/>
          </a:stretch>
        </p:blipFill>
        <p:spPr>
          <a:xfrm>
            <a:off x="0" y="2220579"/>
            <a:ext cx="12192000" cy="2858290"/>
          </a:xfrm>
          <a:prstGeom prst="rect">
            <a:avLst/>
          </a:prstGeom>
        </p:spPr>
      </p:pic>
      <p:sp>
        <p:nvSpPr>
          <p:cNvPr id="7" name="TextBox 6">
            <a:extLst>
              <a:ext uri="{FF2B5EF4-FFF2-40B4-BE49-F238E27FC236}">
                <a16:creationId xmlns:a16="http://schemas.microsoft.com/office/drawing/2014/main" id="{FF188650-2D20-544F-BAD8-B2FA6216CA2D}"/>
              </a:ext>
            </a:extLst>
          </p:cNvPr>
          <p:cNvSpPr txBox="1"/>
          <p:nvPr/>
        </p:nvSpPr>
        <p:spPr>
          <a:xfrm>
            <a:off x="1133313" y="1593050"/>
            <a:ext cx="9807956" cy="564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3. Use </a:t>
            </a:r>
            <a:r>
              <a:rPr lang="en-US" sz="3200" b="1" dirty="0">
                <a:solidFill>
                  <a:srgbClr val="008F00"/>
                </a:solidFill>
                <a:latin typeface="+mj-lt"/>
                <a:ea typeface="Calibri" charset="0"/>
                <a:cs typeface="Calibri" charset="0"/>
              </a:rPr>
              <a:t>configuration updater</a:t>
            </a:r>
            <a:r>
              <a:rPr lang="en-US" sz="3200" b="1" dirty="0">
                <a:solidFill>
                  <a:srgbClr val="005295"/>
                </a:solidFill>
                <a:latin typeface="+mj-lt"/>
                <a:ea typeface="Calibri" charset="0"/>
                <a:cs typeface="Calibri" charset="0"/>
              </a:rPr>
              <a:t> to acquire new configuration</a:t>
            </a:r>
            <a:endParaRPr lang="en-US" sz="3200" b="1" dirty="0">
              <a:solidFill>
                <a:srgbClr val="008F00"/>
              </a:solidFill>
              <a:latin typeface="+mj-lt"/>
              <a:ea typeface="Calibri" charset="0"/>
              <a:cs typeface="Calibri" charset="0"/>
            </a:endParaRPr>
          </a:p>
        </p:txBody>
      </p:sp>
      <p:sp>
        <p:nvSpPr>
          <p:cNvPr id="6" name="Title 1">
            <a:extLst>
              <a:ext uri="{FF2B5EF4-FFF2-40B4-BE49-F238E27FC236}">
                <a16:creationId xmlns:a16="http://schemas.microsoft.com/office/drawing/2014/main" id="{B5AB36A3-3DD8-E842-AB04-275F84FC9A36}"/>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41598889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13</a:t>
            </a:fld>
            <a:endParaRPr lang="en-US" dirty="0"/>
          </a:p>
        </p:txBody>
      </p:sp>
      <p:sp>
        <p:nvSpPr>
          <p:cNvPr id="5" name="TextBox 4">
            <a:extLst>
              <a:ext uri="{FF2B5EF4-FFF2-40B4-BE49-F238E27FC236}">
                <a16:creationId xmlns:a16="http://schemas.microsoft.com/office/drawing/2014/main" id="{30DCD727-22FC-2A45-8E8E-925A0F1CC720}"/>
              </a:ext>
            </a:extLst>
          </p:cNvPr>
          <p:cNvSpPr txBox="1"/>
          <p:nvPr/>
        </p:nvSpPr>
        <p:spPr>
          <a:xfrm>
            <a:off x="1133312" y="1593050"/>
            <a:ext cx="11058687" cy="564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4. </a:t>
            </a:r>
            <a:r>
              <a:rPr lang="en-US" sz="3200" b="1" dirty="0">
                <a:solidFill>
                  <a:schemeClr val="accent6">
                    <a:lumMod val="75000"/>
                  </a:schemeClr>
                </a:solidFill>
                <a:latin typeface="+mj-lt"/>
                <a:ea typeface="Calibri" charset="0"/>
                <a:cs typeface="Calibri" charset="0"/>
              </a:rPr>
              <a:t>Repeat the search step</a:t>
            </a:r>
            <a:r>
              <a:rPr lang="en-US" sz="3200" b="1" dirty="0">
                <a:solidFill>
                  <a:srgbClr val="005295"/>
                </a:solidFill>
                <a:latin typeface="+mj-lt"/>
                <a:ea typeface="Calibri" charset="0"/>
                <a:cs typeface="Calibri" charset="0"/>
              </a:rPr>
              <a:t> 500 times = episode  </a:t>
            </a:r>
            <a:endParaRPr lang="en-US" sz="3200" b="1" dirty="0">
              <a:solidFill>
                <a:srgbClr val="008F00"/>
              </a:solidFill>
              <a:latin typeface="+mj-lt"/>
              <a:ea typeface="Calibri" charset="0"/>
              <a:cs typeface="Calibri" charset="0"/>
            </a:endParaRPr>
          </a:p>
        </p:txBody>
      </p:sp>
      <p:pic>
        <p:nvPicPr>
          <p:cNvPr id="6" name="Picture 5">
            <a:extLst>
              <a:ext uri="{FF2B5EF4-FFF2-40B4-BE49-F238E27FC236}">
                <a16:creationId xmlns:a16="http://schemas.microsoft.com/office/drawing/2014/main" id="{9B1422F4-C7DC-3342-BE2A-9EB6253B0224}"/>
              </a:ext>
            </a:extLst>
          </p:cNvPr>
          <p:cNvPicPr>
            <a:picLocks noChangeAspect="1"/>
          </p:cNvPicPr>
          <p:nvPr/>
        </p:nvPicPr>
        <p:blipFill>
          <a:blip r:embed="rId3"/>
          <a:stretch>
            <a:fillRect/>
          </a:stretch>
        </p:blipFill>
        <p:spPr>
          <a:xfrm>
            <a:off x="0" y="2218044"/>
            <a:ext cx="12192000" cy="3210195"/>
          </a:xfrm>
          <a:prstGeom prst="rect">
            <a:avLst/>
          </a:prstGeom>
        </p:spPr>
      </p:pic>
      <p:sp>
        <p:nvSpPr>
          <p:cNvPr id="7" name="Title 1">
            <a:extLst>
              <a:ext uri="{FF2B5EF4-FFF2-40B4-BE49-F238E27FC236}">
                <a16:creationId xmlns:a16="http://schemas.microsoft.com/office/drawing/2014/main" id="{F753C466-3F12-AB44-8564-4F47081075C8}"/>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6916601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14</a:t>
            </a:fld>
            <a:endParaRPr lang="en-US" dirty="0"/>
          </a:p>
        </p:txBody>
      </p:sp>
      <p:pic>
        <p:nvPicPr>
          <p:cNvPr id="6" name="Picture 5">
            <a:extLst>
              <a:ext uri="{FF2B5EF4-FFF2-40B4-BE49-F238E27FC236}">
                <a16:creationId xmlns:a16="http://schemas.microsoft.com/office/drawing/2014/main" id="{2FD883BC-7CE5-7843-BD21-E4F0BDE39A7C}"/>
              </a:ext>
            </a:extLst>
          </p:cNvPr>
          <p:cNvPicPr>
            <a:picLocks noChangeAspect="1"/>
          </p:cNvPicPr>
          <p:nvPr/>
        </p:nvPicPr>
        <p:blipFill>
          <a:blip r:embed="rId3"/>
          <a:stretch>
            <a:fillRect/>
          </a:stretch>
        </p:blipFill>
        <p:spPr>
          <a:xfrm>
            <a:off x="0" y="2218046"/>
            <a:ext cx="12192000" cy="3210195"/>
          </a:xfrm>
          <a:prstGeom prst="rect">
            <a:avLst/>
          </a:prstGeom>
        </p:spPr>
      </p:pic>
      <p:sp>
        <p:nvSpPr>
          <p:cNvPr id="7" name="TextBox 6">
            <a:extLst>
              <a:ext uri="{FF2B5EF4-FFF2-40B4-BE49-F238E27FC236}">
                <a16:creationId xmlns:a16="http://schemas.microsoft.com/office/drawing/2014/main" id="{E854D2F8-D7EB-F641-B5A1-ABC33E239981}"/>
              </a:ext>
            </a:extLst>
          </p:cNvPr>
          <p:cNvSpPr txBox="1"/>
          <p:nvPr/>
        </p:nvSpPr>
        <p:spPr>
          <a:xfrm>
            <a:off x="1133312" y="1593050"/>
            <a:ext cx="11058687" cy="564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5. </a:t>
            </a:r>
            <a:r>
              <a:rPr lang="en-US" sz="3200" b="1" dirty="0">
                <a:solidFill>
                  <a:schemeClr val="accent6">
                    <a:lumMod val="75000"/>
                  </a:schemeClr>
                </a:solidFill>
                <a:latin typeface="+mj-lt"/>
                <a:ea typeface="Calibri" charset="0"/>
                <a:cs typeface="Calibri" charset="0"/>
              </a:rPr>
              <a:t>Update agent</a:t>
            </a:r>
            <a:r>
              <a:rPr lang="en-US" sz="3200" b="1" dirty="0">
                <a:solidFill>
                  <a:srgbClr val="005295"/>
                </a:solidFill>
                <a:latin typeface="+mj-lt"/>
                <a:ea typeface="Calibri" charset="0"/>
                <a:cs typeface="Calibri" charset="0"/>
              </a:rPr>
              <a:t> using reward (estimated hardware measurement)</a:t>
            </a:r>
            <a:endParaRPr lang="en-US" sz="3200" b="1" dirty="0">
              <a:solidFill>
                <a:srgbClr val="008F00"/>
              </a:solidFill>
              <a:latin typeface="+mj-lt"/>
              <a:ea typeface="Calibri" charset="0"/>
              <a:cs typeface="Calibri" charset="0"/>
            </a:endParaRPr>
          </a:p>
        </p:txBody>
      </p:sp>
      <p:sp>
        <p:nvSpPr>
          <p:cNvPr id="8" name="Title 1">
            <a:extLst>
              <a:ext uri="{FF2B5EF4-FFF2-40B4-BE49-F238E27FC236}">
                <a16:creationId xmlns:a16="http://schemas.microsoft.com/office/drawing/2014/main" id="{4122D649-7E1E-9D4A-8F80-8A114A7202B0}"/>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952242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15</a:t>
            </a:fld>
            <a:endParaRPr lang="en-US" dirty="0"/>
          </a:p>
        </p:txBody>
      </p:sp>
      <p:sp>
        <p:nvSpPr>
          <p:cNvPr id="7" name="TextBox 6">
            <a:extLst>
              <a:ext uri="{FF2B5EF4-FFF2-40B4-BE49-F238E27FC236}">
                <a16:creationId xmlns:a16="http://schemas.microsoft.com/office/drawing/2014/main" id="{E854D2F8-D7EB-F641-B5A1-ABC33E239981}"/>
              </a:ext>
            </a:extLst>
          </p:cNvPr>
          <p:cNvSpPr txBox="1"/>
          <p:nvPr/>
        </p:nvSpPr>
        <p:spPr>
          <a:xfrm>
            <a:off x="1133312" y="1593050"/>
            <a:ext cx="11058687" cy="56457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6. </a:t>
            </a:r>
            <a:r>
              <a:rPr lang="en-US" sz="3200" b="1" dirty="0">
                <a:solidFill>
                  <a:schemeClr val="accent6">
                    <a:lumMod val="75000"/>
                  </a:schemeClr>
                </a:solidFill>
                <a:latin typeface="+mj-lt"/>
                <a:ea typeface="Calibri" charset="0"/>
                <a:cs typeface="Calibri" charset="0"/>
              </a:rPr>
              <a:t>Repeat this episode</a:t>
            </a:r>
            <a:r>
              <a:rPr lang="en-US" sz="3200" b="1" dirty="0">
                <a:solidFill>
                  <a:srgbClr val="005295"/>
                </a:solidFill>
                <a:latin typeface="+mj-lt"/>
                <a:ea typeface="Calibri" charset="0"/>
                <a:cs typeface="Calibri" charset="0"/>
              </a:rPr>
              <a:t> for all 128 points</a:t>
            </a:r>
            <a:endParaRPr lang="en-US" sz="3200" b="1" dirty="0">
              <a:solidFill>
                <a:srgbClr val="008F00"/>
              </a:solidFill>
              <a:latin typeface="+mj-lt"/>
              <a:ea typeface="Calibri" charset="0"/>
              <a:cs typeface="Calibri" charset="0"/>
            </a:endParaRPr>
          </a:p>
        </p:txBody>
      </p:sp>
      <p:pic>
        <p:nvPicPr>
          <p:cNvPr id="8" name="Picture 7">
            <a:extLst>
              <a:ext uri="{FF2B5EF4-FFF2-40B4-BE49-F238E27FC236}">
                <a16:creationId xmlns:a16="http://schemas.microsoft.com/office/drawing/2014/main" id="{D397FF88-B03E-4B42-AA34-391AAD895C9B}"/>
              </a:ext>
            </a:extLst>
          </p:cNvPr>
          <p:cNvPicPr>
            <a:picLocks noChangeAspect="1"/>
          </p:cNvPicPr>
          <p:nvPr/>
        </p:nvPicPr>
        <p:blipFill>
          <a:blip r:embed="rId3"/>
          <a:stretch>
            <a:fillRect/>
          </a:stretch>
        </p:blipFill>
        <p:spPr>
          <a:xfrm>
            <a:off x="252408" y="2364162"/>
            <a:ext cx="7922192" cy="2085940"/>
          </a:xfrm>
          <a:prstGeom prst="rect">
            <a:avLst/>
          </a:prstGeom>
          <a:solidFill>
            <a:schemeClr val="bg1"/>
          </a:solidFill>
          <a:ln>
            <a:solidFill>
              <a:schemeClr val="tx1"/>
            </a:solidFill>
          </a:ln>
        </p:spPr>
      </p:pic>
      <p:pic>
        <p:nvPicPr>
          <p:cNvPr id="9" name="Picture 8">
            <a:extLst>
              <a:ext uri="{FF2B5EF4-FFF2-40B4-BE49-F238E27FC236}">
                <a16:creationId xmlns:a16="http://schemas.microsoft.com/office/drawing/2014/main" id="{E084C612-022E-B84C-9C2F-E30854AD74C2}"/>
              </a:ext>
            </a:extLst>
          </p:cNvPr>
          <p:cNvPicPr>
            <a:picLocks noChangeAspect="1"/>
          </p:cNvPicPr>
          <p:nvPr/>
        </p:nvPicPr>
        <p:blipFill>
          <a:blip r:embed="rId3"/>
          <a:stretch>
            <a:fillRect/>
          </a:stretch>
        </p:blipFill>
        <p:spPr>
          <a:xfrm>
            <a:off x="1211690" y="2875474"/>
            <a:ext cx="7922192" cy="2085940"/>
          </a:xfrm>
          <a:prstGeom prst="rect">
            <a:avLst/>
          </a:prstGeom>
          <a:solidFill>
            <a:schemeClr val="bg1"/>
          </a:solidFill>
          <a:ln>
            <a:solidFill>
              <a:schemeClr val="tx1"/>
            </a:solidFill>
          </a:ln>
        </p:spPr>
      </p:pic>
      <p:pic>
        <p:nvPicPr>
          <p:cNvPr id="10" name="Picture 9">
            <a:extLst>
              <a:ext uri="{FF2B5EF4-FFF2-40B4-BE49-F238E27FC236}">
                <a16:creationId xmlns:a16="http://schemas.microsoft.com/office/drawing/2014/main" id="{7D23D336-E081-9040-A65B-EE4527F808DC}"/>
              </a:ext>
            </a:extLst>
          </p:cNvPr>
          <p:cNvPicPr>
            <a:picLocks noChangeAspect="1"/>
          </p:cNvPicPr>
          <p:nvPr/>
        </p:nvPicPr>
        <p:blipFill>
          <a:blip r:embed="rId3"/>
          <a:stretch>
            <a:fillRect/>
          </a:stretch>
        </p:blipFill>
        <p:spPr>
          <a:xfrm>
            <a:off x="2137080" y="3446679"/>
            <a:ext cx="7922192" cy="2085940"/>
          </a:xfrm>
          <a:prstGeom prst="rect">
            <a:avLst/>
          </a:prstGeom>
          <a:solidFill>
            <a:schemeClr val="bg1"/>
          </a:solidFill>
          <a:ln>
            <a:solidFill>
              <a:schemeClr val="tx1"/>
            </a:solidFill>
          </a:ln>
        </p:spPr>
      </p:pic>
      <p:pic>
        <p:nvPicPr>
          <p:cNvPr id="11" name="Picture 10">
            <a:extLst>
              <a:ext uri="{FF2B5EF4-FFF2-40B4-BE49-F238E27FC236}">
                <a16:creationId xmlns:a16="http://schemas.microsoft.com/office/drawing/2014/main" id="{7ABC2650-BE3F-A840-9649-0A73A5D00A55}"/>
              </a:ext>
            </a:extLst>
          </p:cNvPr>
          <p:cNvPicPr>
            <a:picLocks noChangeAspect="1"/>
          </p:cNvPicPr>
          <p:nvPr/>
        </p:nvPicPr>
        <p:blipFill>
          <a:blip r:embed="rId3"/>
          <a:stretch>
            <a:fillRect/>
          </a:stretch>
        </p:blipFill>
        <p:spPr>
          <a:xfrm>
            <a:off x="3991443" y="4348154"/>
            <a:ext cx="7922192" cy="2085940"/>
          </a:xfrm>
          <a:prstGeom prst="rect">
            <a:avLst/>
          </a:prstGeom>
          <a:solidFill>
            <a:schemeClr val="bg1"/>
          </a:solidFill>
          <a:ln>
            <a:solidFill>
              <a:schemeClr val="tx1"/>
            </a:solidFill>
          </a:ln>
        </p:spPr>
      </p:pic>
      <p:sp>
        <p:nvSpPr>
          <p:cNvPr id="2" name="TextBox 1">
            <a:extLst>
              <a:ext uri="{FF2B5EF4-FFF2-40B4-BE49-F238E27FC236}">
                <a16:creationId xmlns:a16="http://schemas.microsoft.com/office/drawing/2014/main" id="{9667D4A5-0C94-A740-A5C3-0985FF3CF961}"/>
              </a:ext>
            </a:extLst>
          </p:cNvPr>
          <p:cNvSpPr txBox="1"/>
          <p:nvPr/>
        </p:nvSpPr>
        <p:spPr>
          <a:xfrm rot="1205238">
            <a:off x="3209736" y="5051257"/>
            <a:ext cx="822661" cy="1200329"/>
          </a:xfrm>
          <a:prstGeom prst="rect">
            <a:avLst/>
          </a:prstGeom>
          <a:noFill/>
        </p:spPr>
        <p:txBody>
          <a:bodyPr wrap="none" rtlCol="0">
            <a:spAutoFit/>
          </a:bodyPr>
          <a:lstStyle/>
          <a:p>
            <a:r>
              <a:rPr lang="en-US" sz="7200" dirty="0"/>
              <a:t>…</a:t>
            </a:r>
          </a:p>
        </p:txBody>
      </p:sp>
      <p:sp>
        <p:nvSpPr>
          <p:cNvPr id="12" name="Title 1">
            <a:extLst>
              <a:ext uri="{FF2B5EF4-FFF2-40B4-BE49-F238E27FC236}">
                <a16:creationId xmlns:a16="http://schemas.microsoft.com/office/drawing/2014/main" id="{2CDFA798-2C33-1242-A6C5-EE48395A6AFB}"/>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Tree>
    <p:extLst>
      <p:ext uri="{BB962C8B-B14F-4D97-AF65-F5344CB8AC3E}">
        <p14:creationId xmlns:p14="http://schemas.microsoft.com/office/powerpoint/2010/main" val="9625588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a:xfrm>
            <a:off x="9170435" y="6356350"/>
            <a:ext cx="2743200" cy="365125"/>
          </a:xfrm>
        </p:spPr>
        <p:txBody>
          <a:bodyPr/>
          <a:lstStyle/>
          <a:p>
            <a:fld id="{4C8C6190-CC26-854B-999A-5802CBDE89CB}" type="slidenum">
              <a:rPr lang="en-US" smtClean="0"/>
              <a:t>16</a:t>
            </a:fld>
            <a:endParaRPr lang="en-US" dirty="0"/>
          </a:p>
        </p:txBody>
      </p:sp>
      <p:sp>
        <p:nvSpPr>
          <p:cNvPr id="7" name="TextBox 6">
            <a:extLst>
              <a:ext uri="{FF2B5EF4-FFF2-40B4-BE49-F238E27FC236}">
                <a16:creationId xmlns:a16="http://schemas.microsoft.com/office/drawing/2014/main" id="{E854D2F8-D7EB-F641-B5A1-ABC33E239981}"/>
              </a:ext>
            </a:extLst>
          </p:cNvPr>
          <p:cNvSpPr txBox="1"/>
          <p:nvPr/>
        </p:nvSpPr>
        <p:spPr>
          <a:xfrm>
            <a:off x="1133312" y="1593050"/>
            <a:ext cx="11058687" cy="10570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8F00"/>
                </a:solidFill>
                <a:latin typeface="+mj-lt"/>
                <a:ea typeface="Calibri" charset="0"/>
                <a:cs typeface="Calibri" charset="0"/>
              </a:rPr>
              <a:t>64,000 are too many</a:t>
            </a:r>
            <a:r>
              <a:rPr lang="en-US" sz="3200" b="1" dirty="0">
                <a:solidFill>
                  <a:srgbClr val="005295"/>
                </a:solidFill>
                <a:latin typeface="+mj-lt"/>
                <a:ea typeface="Calibri" charset="0"/>
                <a:cs typeface="Calibri" charset="0"/>
              </a:rPr>
              <a:t> to be measured on real hardware</a:t>
            </a:r>
          </a:p>
          <a:p>
            <a:pPr defTabSz="410751" hangingPunct="0"/>
            <a:r>
              <a:rPr lang="en-US" sz="3200" b="1" dirty="0">
                <a:solidFill>
                  <a:srgbClr val="005295"/>
                </a:solidFill>
                <a:latin typeface="+mj-lt"/>
                <a:ea typeface="Calibri" charset="0"/>
                <a:cs typeface="Calibri" charset="0"/>
              </a:rPr>
              <a:t>1s x 64,000 = 18 hours</a:t>
            </a:r>
            <a:endParaRPr lang="en-US" sz="3200" b="1" dirty="0">
              <a:solidFill>
                <a:srgbClr val="008F00"/>
              </a:solidFill>
              <a:latin typeface="+mj-lt"/>
              <a:ea typeface="Calibri" charset="0"/>
              <a:cs typeface="Calibri" charset="0"/>
            </a:endParaRPr>
          </a:p>
        </p:txBody>
      </p:sp>
      <p:pic>
        <p:nvPicPr>
          <p:cNvPr id="3" name="Picture 2">
            <a:extLst>
              <a:ext uri="{FF2B5EF4-FFF2-40B4-BE49-F238E27FC236}">
                <a16:creationId xmlns:a16="http://schemas.microsoft.com/office/drawing/2014/main" id="{F03A466C-4055-804B-AFE6-8ED4FC0596A4}"/>
              </a:ext>
            </a:extLst>
          </p:cNvPr>
          <p:cNvPicPr>
            <a:picLocks noChangeAspect="1"/>
          </p:cNvPicPr>
          <p:nvPr/>
        </p:nvPicPr>
        <p:blipFill>
          <a:blip r:embed="rId3"/>
          <a:stretch>
            <a:fillRect/>
          </a:stretch>
        </p:blipFill>
        <p:spPr>
          <a:xfrm>
            <a:off x="2437732" y="4794955"/>
            <a:ext cx="1397000" cy="546100"/>
          </a:xfrm>
          <a:prstGeom prst="rect">
            <a:avLst/>
          </a:prstGeom>
        </p:spPr>
      </p:pic>
      <p:pic>
        <p:nvPicPr>
          <p:cNvPr id="4" name="Picture 3">
            <a:extLst>
              <a:ext uri="{FF2B5EF4-FFF2-40B4-BE49-F238E27FC236}">
                <a16:creationId xmlns:a16="http://schemas.microsoft.com/office/drawing/2014/main" id="{0EF292A9-125F-0F4A-A472-9E87DB8C88BE}"/>
              </a:ext>
            </a:extLst>
          </p:cNvPr>
          <p:cNvPicPr>
            <a:picLocks noChangeAspect="1"/>
          </p:cNvPicPr>
          <p:nvPr/>
        </p:nvPicPr>
        <p:blipFill>
          <a:blip r:embed="rId4"/>
          <a:stretch>
            <a:fillRect/>
          </a:stretch>
        </p:blipFill>
        <p:spPr>
          <a:xfrm>
            <a:off x="5397500" y="4000145"/>
            <a:ext cx="1397000" cy="533400"/>
          </a:xfrm>
          <a:prstGeom prst="rect">
            <a:avLst/>
          </a:prstGeom>
        </p:spPr>
      </p:pic>
      <p:pic>
        <p:nvPicPr>
          <p:cNvPr id="5" name="Picture 4">
            <a:extLst>
              <a:ext uri="{FF2B5EF4-FFF2-40B4-BE49-F238E27FC236}">
                <a16:creationId xmlns:a16="http://schemas.microsoft.com/office/drawing/2014/main" id="{09607FBB-2F29-124B-85DE-E9885B535A83}"/>
              </a:ext>
            </a:extLst>
          </p:cNvPr>
          <p:cNvPicPr>
            <a:picLocks noChangeAspect="1"/>
          </p:cNvPicPr>
          <p:nvPr/>
        </p:nvPicPr>
        <p:blipFill>
          <a:blip r:embed="rId5"/>
          <a:stretch>
            <a:fillRect/>
          </a:stretch>
        </p:blipFill>
        <p:spPr>
          <a:xfrm>
            <a:off x="6368048" y="5710301"/>
            <a:ext cx="1397000" cy="546100"/>
          </a:xfrm>
          <a:prstGeom prst="rect">
            <a:avLst/>
          </a:prstGeom>
        </p:spPr>
      </p:pic>
      <p:pic>
        <p:nvPicPr>
          <p:cNvPr id="6" name="Picture 5">
            <a:extLst>
              <a:ext uri="{FF2B5EF4-FFF2-40B4-BE49-F238E27FC236}">
                <a16:creationId xmlns:a16="http://schemas.microsoft.com/office/drawing/2014/main" id="{451F67D5-44B4-044F-87CA-85441E0F90BE}"/>
              </a:ext>
            </a:extLst>
          </p:cNvPr>
          <p:cNvPicPr>
            <a:picLocks noChangeAspect="1"/>
          </p:cNvPicPr>
          <p:nvPr/>
        </p:nvPicPr>
        <p:blipFill>
          <a:blip r:embed="rId6"/>
          <a:stretch>
            <a:fillRect/>
          </a:stretch>
        </p:blipFill>
        <p:spPr>
          <a:xfrm>
            <a:off x="7773435" y="4621293"/>
            <a:ext cx="1397000" cy="533400"/>
          </a:xfrm>
          <a:prstGeom prst="rect">
            <a:avLst/>
          </a:prstGeom>
        </p:spPr>
      </p:pic>
      <p:pic>
        <p:nvPicPr>
          <p:cNvPr id="12" name="Picture 11">
            <a:extLst>
              <a:ext uri="{FF2B5EF4-FFF2-40B4-BE49-F238E27FC236}">
                <a16:creationId xmlns:a16="http://schemas.microsoft.com/office/drawing/2014/main" id="{4179E030-7781-C849-81E0-ACCC66C5EBFF}"/>
              </a:ext>
            </a:extLst>
          </p:cNvPr>
          <p:cNvPicPr>
            <a:picLocks noChangeAspect="1"/>
          </p:cNvPicPr>
          <p:nvPr/>
        </p:nvPicPr>
        <p:blipFill>
          <a:blip r:embed="rId7"/>
          <a:stretch>
            <a:fillRect/>
          </a:stretch>
        </p:blipFill>
        <p:spPr>
          <a:xfrm>
            <a:off x="4407083" y="5341055"/>
            <a:ext cx="1397000" cy="533400"/>
          </a:xfrm>
          <a:prstGeom prst="rect">
            <a:avLst/>
          </a:prstGeom>
        </p:spPr>
      </p:pic>
      <p:sp>
        <p:nvSpPr>
          <p:cNvPr id="10" name="Title 1">
            <a:extLst>
              <a:ext uri="{FF2B5EF4-FFF2-40B4-BE49-F238E27FC236}">
                <a16:creationId xmlns:a16="http://schemas.microsoft.com/office/drawing/2014/main" id="{397A0706-E273-5D43-B2E3-BFD5BC33B385}"/>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We have 128 x 500 = 64,000 samples</a:t>
            </a:r>
            <a:endParaRPr lang="en-US" sz="5000" dirty="0"/>
          </a:p>
        </p:txBody>
      </p:sp>
    </p:spTree>
    <p:extLst>
      <p:ext uri="{BB962C8B-B14F-4D97-AF65-F5344CB8AC3E}">
        <p14:creationId xmlns:p14="http://schemas.microsoft.com/office/powerpoint/2010/main" val="33713849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a:xfrm>
            <a:off x="9170435" y="6356350"/>
            <a:ext cx="2743200" cy="365125"/>
          </a:xfrm>
        </p:spPr>
        <p:txBody>
          <a:bodyPr/>
          <a:lstStyle/>
          <a:p>
            <a:fld id="{4C8C6190-CC26-854B-999A-5802CBDE89CB}" type="slidenum">
              <a:rPr lang="en-US" smtClean="0"/>
              <a:t>17</a:t>
            </a:fld>
            <a:endParaRPr lang="en-US" dirty="0"/>
          </a:p>
        </p:txBody>
      </p:sp>
      <p:pic>
        <p:nvPicPr>
          <p:cNvPr id="3" name="Picture 2">
            <a:extLst>
              <a:ext uri="{FF2B5EF4-FFF2-40B4-BE49-F238E27FC236}">
                <a16:creationId xmlns:a16="http://schemas.microsoft.com/office/drawing/2014/main" id="{F03A466C-4055-804B-AFE6-8ED4FC0596A4}"/>
              </a:ext>
            </a:extLst>
          </p:cNvPr>
          <p:cNvPicPr>
            <a:picLocks noChangeAspect="1"/>
          </p:cNvPicPr>
          <p:nvPr/>
        </p:nvPicPr>
        <p:blipFill>
          <a:blip r:embed="rId3"/>
          <a:stretch>
            <a:fillRect/>
          </a:stretch>
        </p:blipFill>
        <p:spPr>
          <a:xfrm>
            <a:off x="2437732" y="4794955"/>
            <a:ext cx="1397000" cy="546100"/>
          </a:xfrm>
          <a:prstGeom prst="rect">
            <a:avLst/>
          </a:prstGeom>
        </p:spPr>
      </p:pic>
      <p:pic>
        <p:nvPicPr>
          <p:cNvPr id="4" name="Picture 3">
            <a:extLst>
              <a:ext uri="{FF2B5EF4-FFF2-40B4-BE49-F238E27FC236}">
                <a16:creationId xmlns:a16="http://schemas.microsoft.com/office/drawing/2014/main" id="{0EF292A9-125F-0F4A-A472-9E87DB8C88BE}"/>
              </a:ext>
            </a:extLst>
          </p:cNvPr>
          <p:cNvPicPr>
            <a:picLocks noChangeAspect="1"/>
          </p:cNvPicPr>
          <p:nvPr/>
        </p:nvPicPr>
        <p:blipFill>
          <a:blip r:embed="rId4"/>
          <a:stretch>
            <a:fillRect/>
          </a:stretch>
        </p:blipFill>
        <p:spPr>
          <a:xfrm>
            <a:off x="5397500" y="4000145"/>
            <a:ext cx="1397000" cy="533400"/>
          </a:xfrm>
          <a:prstGeom prst="rect">
            <a:avLst/>
          </a:prstGeom>
        </p:spPr>
      </p:pic>
      <p:pic>
        <p:nvPicPr>
          <p:cNvPr id="5" name="Picture 4">
            <a:extLst>
              <a:ext uri="{FF2B5EF4-FFF2-40B4-BE49-F238E27FC236}">
                <a16:creationId xmlns:a16="http://schemas.microsoft.com/office/drawing/2014/main" id="{09607FBB-2F29-124B-85DE-E9885B535A83}"/>
              </a:ext>
            </a:extLst>
          </p:cNvPr>
          <p:cNvPicPr>
            <a:picLocks noChangeAspect="1"/>
          </p:cNvPicPr>
          <p:nvPr/>
        </p:nvPicPr>
        <p:blipFill>
          <a:blip r:embed="rId5"/>
          <a:stretch>
            <a:fillRect/>
          </a:stretch>
        </p:blipFill>
        <p:spPr>
          <a:xfrm>
            <a:off x="6368048" y="5710301"/>
            <a:ext cx="1397000" cy="546100"/>
          </a:xfrm>
          <a:prstGeom prst="rect">
            <a:avLst/>
          </a:prstGeom>
        </p:spPr>
      </p:pic>
      <p:pic>
        <p:nvPicPr>
          <p:cNvPr id="6" name="Picture 5">
            <a:extLst>
              <a:ext uri="{FF2B5EF4-FFF2-40B4-BE49-F238E27FC236}">
                <a16:creationId xmlns:a16="http://schemas.microsoft.com/office/drawing/2014/main" id="{451F67D5-44B4-044F-87CA-85441E0F90BE}"/>
              </a:ext>
            </a:extLst>
          </p:cNvPr>
          <p:cNvPicPr>
            <a:picLocks noChangeAspect="1"/>
          </p:cNvPicPr>
          <p:nvPr/>
        </p:nvPicPr>
        <p:blipFill>
          <a:blip r:embed="rId6"/>
          <a:stretch>
            <a:fillRect/>
          </a:stretch>
        </p:blipFill>
        <p:spPr>
          <a:xfrm>
            <a:off x="7773435" y="4621293"/>
            <a:ext cx="1397000" cy="533400"/>
          </a:xfrm>
          <a:prstGeom prst="rect">
            <a:avLst/>
          </a:prstGeom>
        </p:spPr>
      </p:pic>
      <p:pic>
        <p:nvPicPr>
          <p:cNvPr id="12" name="Picture 11">
            <a:extLst>
              <a:ext uri="{FF2B5EF4-FFF2-40B4-BE49-F238E27FC236}">
                <a16:creationId xmlns:a16="http://schemas.microsoft.com/office/drawing/2014/main" id="{4179E030-7781-C849-81E0-ACCC66C5EBFF}"/>
              </a:ext>
            </a:extLst>
          </p:cNvPr>
          <p:cNvPicPr>
            <a:picLocks noChangeAspect="1"/>
          </p:cNvPicPr>
          <p:nvPr/>
        </p:nvPicPr>
        <p:blipFill>
          <a:blip r:embed="rId7"/>
          <a:stretch>
            <a:fillRect/>
          </a:stretch>
        </p:blipFill>
        <p:spPr>
          <a:xfrm>
            <a:off x="4407083" y="5341055"/>
            <a:ext cx="1397000" cy="533400"/>
          </a:xfrm>
          <a:prstGeom prst="rect">
            <a:avLst/>
          </a:prstGeom>
        </p:spPr>
      </p:pic>
      <p:sp>
        <p:nvSpPr>
          <p:cNvPr id="10" name="Oval 9">
            <a:extLst>
              <a:ext uri="{FF2B5EF4-FFF2-40B4-BE49-F238E27FC236}">
                <a16:creationId xmlns:a16="http://schemas.microsoft.com/office/drawing/2014/main" id="{F6707944-1DA9-1744-BB68-6AE9356B1BF8}"/>
              </a:ext>
            </a:extLst>
          </p:cNvPr>
          <p:cNvSpPr/>
          <p:nvPr/>
        </p:nvSpPr>
        <p:spPr>
          <a:xfrm>
            <a:off x="4297036" y="4887993"/>
            <a:ext cx="1617094" cy="1506436"/>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5B00F42B-9854-424C-B6D3-E5555428E134}"/>
              </a:ext>
            </a:extLst>
          </p:cNvPr>
          <p:cNvSpPr/>
          <p:nvPr/>
        </p:nvSpPr>
        <p:spPr>
          <a:xfrm>
            <a:off x="7646658" y="4223613"/>
            <a:ext cx="1617094" cy="1506436"/>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636A341D-FC42-1340-A4A6-5C44DF7F2C10}"/>
              </a:ext>
            </a:extLst>
          </p:cNvPr>
          <p:cNvSpPr txBox="1"/>
          <p:nvPr/>
        </p:nvSpPr>
        <p:spPr>
          <a:xfrm>
            <a:off x="1133312" y="1593050"/>
            <a:ext cx="11058687" cy="20419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8F00"/>
                </a:solidFill>
                <a:latin typeface="+mj-lt"/>
                <a:ea typeface="Calibri" charset="0"/>
                <a:cs typeface="Calibri" charset="0"/>
              </a:rPr>
              <a:t>64,000 are too many</a:t>
            </a:r>
            <a:r>
              <a:rPr lang="en-US" sz="3200" b="1" dirty="0">
                <a:solidFill>
                  <a:srgbClr val="005295"/>
                </a:solidFill>
                <a:latin typeface="+mj-lt"/>
                <a:ea typeface="Calibri" charset="0"/>
                <a:cs typeface="Calibri" charset="0"/>
              </a:rPr>
              <a:t> to be measured on real hardware</a:t>
            </a:r>
          </a:p>
          <a:p>
            <a:pPr defTabSz="410751" hangingPunct="0"/>
            <a:r>
              <a:rPr lang="en-US" sz="3200" b="1" dirty="0">
                <a:solidFill>
                  <a:srgbClr val="005295"/>
                </a:solidFill>
                <a:latin typeface="+mj-lt"/>
                <a:ea typeface="Calibri" charset="0"/>
                <a:cs typeface="Calibri" charset="0"/>
              </a:rPr>
              <a:t>1s x 64,000 = 18 hours</a:t>
            </a:r>
          </a:p>
          <a:p>
            <a:pPr defTabSz="410751" hangingPunct="0"/>
            <a:endParaRPr lang="en-US" sz="3200" b="1" dirty="0">
              <a:solidFill>
                <a:srgbClr val="005295"/>
              </a:solidFill>
              <a:latin typeface="+mj-lt"/>
              <a:ea typeface="Calibri" charset="0"/>
              <a:cs typeface="Calibri" charset="0"/>
            </a:endParaRPr>
          </a:p>
          <a:p>
            <a:pPr defTabSz="410751" hangingPunct="0"/>
            <a:r>
              <a:rPr lang="en-US" sz="3200" b="1" dirty="0">
                <a:solidFill>
                  <a:srgbClr val="005295"/>
                </a:solidFill>
                <a:latin typeface="+mj-lt"/>
                <a:ea typeface="Calibri" charset="0"/>
                <a:cs typeface="Calibri" charset="0"/>
              </a:rPr>
              <a:t>How to choose meaningful samples to measure on real hardware?</a:t>
            </a:r>
            <a:endParaRPr lang="en-US" sz="3200" b="1" dirty="0">
              <a:solidFill>
                <a:srgbClr val="008F00"/>
              </a:solidFill>
              <a:latin typeface="+mj-lt"/>
              <a:ea typeface="Calibri" charset="0"/>
              <a:cs typeface="Calibri" charset="0"/>
            </a:endParaRPr>
          </a:p>
        </p:txBody>
      </p:sp>
      <p:sp>
        <p:nvSpPr>
          <p:cNvPr id="15" name="Title 1">
            <a:extLst>
              <a:ext uri="{FF2B5EF4-FFF2-40B4-BE49-F238E27FC236}">
                <a16:creationId xmlns:a16="http://schemas.microsoft.com/office/drawing/2014/main" id="{972864D9-7371-6640-8296-205FBA158B68}"/>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We have 128 x 500 = 64,000 samples</a:t>
            </a:r>
            <a:endParaRPr lang="en-US" sz="5000" dirty="0"/>
          </a:p>
        </p:txBody>
      </p:sp>
    </p:spTree>
    <p:extLst>
      <p:ext uri="{BB962C8B-B14F-4D97-AF65-F5344CB8AC3E}">
        <p14:creationId xmlns:p14="http://schemas.microsoft.com/office/powerpoint/2010/main" val="22865668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7573" y="1564950"/>
            <a:ext cx="4861681"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improve</a:t>
            </a:r>
          </a:p>
          <a:p>
            <a:pPr algn="ctr" defTabSz="482432"/>
            <a:r>
              <a:rPr lang="en-US" sz="3600" dirty="0">
                <a:latin typeface="+mj-lt"/>
                <a:ea typeface="Calibri" charset="0"/>
                <a:cs typeface="Calibri" charset="0"/>
              </a:rPr>
              <a:t>efficacy of the search?</a:t>
            </a:r>
          </a:p>
        </p:txBody>
      </p:sp>
      <p:sp>
        <p:nvSpPr>
          <p:cNvPr id="246" name="TextBox 245"/>
          <p:cNvSpPr txBox="1"/>
          <p:nvPr/>
        </p:nvSpPr>
        <p:spPr>
          <a:xfrm>
            <a:off x="6381711" y="1564949"/>
            <a:ext cx="5577447"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reduce costly</a:t>
            </a:r>
          </a:p>
          <a:p>
            <a:pPr algn="ctr" defTabSz="482432"/>
            <a:r>
              <a:rPr lang="en-US" sz="3600" dirty="0">
                <a:latin typeface="+mj-lt"/>
                <a:ea typeface="Calibri" charset="0"/>
                <a:cs typeface="Calibri" charset="0"/>
              </a:rPr>
              <a:t>hardware measurements?</a:t>
            </a:r>
          </a:p>
        </p:txBody>
      </p:sp>
      <p:sp>
        <p:nvSpPr>
          <p:cNvPr id="618" name="Slide Number Placeholder 617"/>
          <p:cNvSpPr>
            <a:spLocks noGrp="1"/>
          </p:cNvSpPr>
          <p:nvPr>
            <p:ph type="sldNum" sz="quarter" idx="12"/>
          </p:nvPr>
        </p:nvSpPr>
        <p:spPr/>
        <p:txBody>
          <a:bodyPr/>
          <a:lstStyle/>
          <a:p>
            <a:fld id="{4C8C6190-CC26-854B-999A-5802CBDE89CB}" type="slidenum">
              <a:rPr lang="en-US" smtClean="0"/>
              <a:t>18</a:t>
            </a:fld>
            <a:endParaRPr lang="en-US" dirty="0"/>
          </a:p>
        </p:txBody>
      </p:sp>
      <p:sp>
        <p:nvSpPr>
          <p:cNvPr id="15" name="Oval 14"/>
          <p:cNvSpPr>
            <a:spLocks noChangeAspect="1"/>
          </p:cNvSpPr>
          <p:nvPr/>
        </p:nvSpPr>
        <p:spPr>
          <a:xfrm>
            <a:off x="707573" y="1408937"/>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645" name="Oval 644"/>
          <p:cNvSpPr>
            <a:spLocks noChangeAspect="1"/>
          </p:cNvSpPr>
          <p:nvPr/>
        </p:nvSpPr>
        <p:spPr>
          <a:xfrm>
            <a:off x="6299460" y="1408936"/>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pic>
        <p:nvPicPr>
          <p:cNvPr id="318" name="Picture 317">
            <a:extLst>
              <a:ext uri="{FF2B5EF4-FFF2-40B4-BE49-F238E27FC236}">
                <a16:creationId xmlns:a16="http://schemas.microsoft.com/office/drawing/2014/main" id="{3452E09C-0CCC-AD42-905E-3836B2D3B415}"/>
              </a:ext>
            </a:extLst>
          </p:cNvPr>
          <p:cNvPicPr>
            <a:picLocks noChangeAspect="1"/>
          </p:cNvPicPr>
          <p:nvPr/>
        </p:nvPicPr>
        <p:blipFill>
          <a:blip r:embed="rId3"/>
          <a:stretch>
            <a:fillRect/>
          </a:stretch>
        </p:blipFill>
        <p:spPr>
          <a:xfrm>
            <a:off x="1712473" y="2834163"/>
            <a:ext cx="2851879" cy="2233697"/>
          </a:xfrm>
          <a:prstGeom prst="rect">
            <a:avLst/>
          </a:prstGeom>
        </p:spPr>
      </p:pic>
      <p:grpSp>
        <p:nvGrpSpPr>
          <p:cNvPr id="9" name="Group 8">
            <a:extLst>
              <a:ext uri="{FF2B5EF4-FFF2-40B4-BE49-F238E27FC236}">
                <a16:creationId xmlns:a16="http://schemas.microsoft.com/office/drawing/2014/main" id="{59AF936E-8A09-F14A-8113-904BEA4812A8}"/>
              </a:ext>
            </a:extLst>
          </p:cNvPr>
          <p:cNvGrpSpPr/>
          <p:nvPr/>
        </p:nvGrpSpPr>
        <p:grpSpPr>
          <a:xfrm>
            <a:off x="7842556" y="3008998"/>
            <a:ext cx="2655756" cy="2150568"/>
            <a:chOff x="7233710" y="3162893"/>
            <a:chExt cx="2584846" cy="2093147"/>
          </a:xfrm>
        </p:grpSpPr>
        <p:pic>
          <p:nvPicPr>
            <p:cNvPr id="2" name="Picture 1">
              <a:extLst>
                <a:ext uri="{FF2B5EF4-FFF2-40B4-BE49-F238E27FC236}">
                  <a16:creationId xmlns:a16="http://schemas.microsoft.com/office/drawing/2014/main" id="{F9CD1C67-E5D1-8F42-9ECF-58924878E1E5}"/>
                </a:ext>
              </a:extLst>
            </p:cNvPr>
            <p:cNvPicPr>
              <a:picLocks noChangeAspect="1"/>
            </p:cNvPicPr>
            <p:nvPr/>
          </p:nvPicPr>
          <p:blipFill>
            <a:blip r:embed="rId4"/>
            <a:stretch>
              <a:fillRect/>
            </a:stretch>
          </p:blipFill>
          <p:spPr>
            <a:xfrm>
              <a:off x="7233710" y="3162893"/>
              <a:ext cx="1499557" cy="1263325"/>
            </a:xfrm>
            <a:prstGeom prst="rect">
              <a:avLst/>
            </a:prstGeom>
          </p:spPr>
        </p:pic>
        <p:grpSp>
          <p:nvGrpSpPr>
            <p:cNvPr id="6" name="Group 5">
              <a:extLst>
                <a:ext uri="{FF2B5EF4-FFF2-40B4-BE49-F238E27FC236}">
                  <a16:creationId xmlns:a16="http://schemas.microsoft.com/office/drawing/2014/main" id="{5EF7231D-7927-6E4C-B642-F72739E48FFD}"/>
                </a:ext>
              </a:extLst>
            </p:cNvPr>
            <p:cNvGrpSpPr/>
            <p:nvPr/>
          </p:nvGrpSpPr>
          <p:grpSpPr>
            <a:xfrm>
              <a:off x="8103446" y="3392024"/>
              <a:ext cx="1715110" cy="1864016"/>
              <a:chOff x="7878596" y="3287094"/>
              <a:chExt cx="1855810" cy="2016932"/>
            </a:xfrm>
          </p:grpSpPr>
          <p:sp>
            <p:nvSpPr>
              <p:cNvPr id="4" name="Oval 3">
                <a:extLst>
                  <a:ext uri="{FF2B5EF4-FFF2-40B4-BE49-F238E27FC236}">
                    <a16:creationId xmlns:a16="http://schemas.microsoft.com/office/drawing/2014/main" id="{2A54E9AA-4D5B-5C4B-9954-2E66A7757DDF}"/>
                  </a:ext>
                </a:extLst>
              </p:cNvPr>
              <p:cNvSpPr/>
              <p:nvPr/>
            </p:nvSpPr>
            <p:spPr>
              <a:xfrm>
                <a:off x="8004748" y="3706975"/>
                <a:ext cx="1597051" cy="1597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B918A34-719D-4A40-BB89-65A436595C79}"/>
                  </a:ext>
                </a:extLst>
              </p:cNvPr>
              <p:cNvSpPr/>
              <p:nvPr/>
            </p:nvSpPr>
            <p:spPr>
              <a:xfrm>
                <a:off x="8442501" y="3287094"/>
                <a:ext cx="727934" cy="4346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BFAE7E2-4108-2749-A338-D4615FED8777}"/>
                  </a:ext>
                </a:extLst>
              </p:cNvPr>
              <p:cNvPicPr>
                <a:picLocks noChangeAspect="1"/>
              </p:cNvPicPr>
              <p:nvPr/>
            </p:nvPicPr>
            <p:blipFill>
              <a:blip r:embed="rId5"/>
              <a:stretch>
                <a:fillRect/>
              </a:stretch>
            </p:blipFill>
            <p:spPr>
              <a:xfrm>
                <a:off x="7878596" y="3367655"/>
                <a:ext cx="1855810" cy="1855810"/>
              </a:xfrm>
              <a:prstGeom prst="rect">
                <a:avLst/>
              </a:prstGeom>
            </p:spPr>
          </p:pic>
        </p:grpSp>
      </p:grpSp>
      <p:sp>
        <p:nvSpPr>
          <p:cNvPr id="324" name="Left-Right Arrow 323">
            <a:extLst>
              <a:ext uri="{FF2B5EF4-FFF2-40B4-BE49-F238E27FC236}">
                <a16:creationId xmlns:a16="http://schemas.microsoft.com/office/drawing/2014/main" id="{BE4BB7CE-2663-0E4F-9A84-BCF4A01E593B}"/>
              </a:ext>
            </a:extLst>
          </p:cNvPr>
          <p:cNvSpPr/>
          <p:nvPr/>
        </p:nvSpPr>
        <p:spPr>
          <a:xfrm>
            <a:off x="15833" y="5159567"/>
            <a:ext cx="12192000" cy="1212487"/>
          </a:xfrm>
          <a:prstGeom prst="leftRightArrow">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We need to overcome two interrelated challenges</a:t>
            </a:r>
          </a:p>
        </p:txBody>
      </p:sp>
      <p:sp>
        <p:nvSpPr>
          <p:cNvPr id="17" name="Title 1">
            <a:extLst>
              <a:ext uri="{FF2B5EF4-FFF2-40B4-BE49-F238E27FC236}">
                <a16:creationId xmlns:a16="http://schemas.microsoft.com/office/drawing/2014/main" id="{9462AF49-7D1E-984E-809A-7509621DBFB7}"/>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Challenges</a:t>
            </a:r>
            <a:endParaRPr lang="en-US" sz="5000" dirty="0"/>
          </a:p>
        </p:txBody>
      </p:sp>
      <p:sp>
        <p:nvSpPr>
          <p:cNvPr id="7" name="Rectangle 6">
            <a:extLst>
              <a:ext uri="{FF2B5EF4-FFF2-40B4-BE49-F238E27FC236}">
                <a16:creationId xmlns:a16="http://schemas.microsoft.com/office/drawing/2014/main" id="{FD671A5E-87EB-5E49-9345-DF27904DAAD5}"/>
              </a:ext>
            </a:extLst>
          </p:cNvPr>
          <p:cNvSpPr/>
          <p:nvPr/>
        </p:nvSpPr>
        <p:spPr>
          <a:xfrm>
            <a:off x="707573" y="1071032"/>
            <a:ext cx="5094587" cy="434676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08112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407" y="308056"/>
            <a:ext cx="11534780" cy="877278"/>
          </a:xfrm>
        </p:spPr>
        <p:txBody>
          <a:bodyPr anchor="t">
            <a:noAutofit/>
          </a:bodyPr>
          <a:lstStyle/>
          <a:p>
            <a:r>
              <a:rPr lang="en-US" sz="5000" dirty="0"/>
              <a:t>Neural network compilation</a:t>
            </a:r>
          </a:p>
        </p:txBody>
      </p:sp>
      <p:sp>
        <p:nvSpPr>
          <p:cNvPr id="6" name="Slide Number Placeholder 617">
            <a:extLst>
              <a:ext uri="{FF2B5EF4-FFF2-40B4-BE49-F238E27FC236}">
                <a16:creationId xmlns:a16="http://schemas.microsoft.com/office/drawing/2014/main" id="{918000EB-8080-3A4E-BB08-E2DD0436D2F5}"/>
              </a:ext>
            </a:extLst>
          </p:cNvPr>
          <p:cNvSpPr>
            <a:spLocks noGrp="1"/>
          </p:cNvSpPr>
          <p:nvPr>
            <p:ph type="sldNum" sz="quarter" idx="12"/>
          </p:nvPr>
        </p:nvSpPr>
        <p:spPr>
          <a:xfrm>
            <a:off x="9170435" y="6356350"/>
            <a:ext cx="2743200" cy="365125"/>
          </a:xfrm>
        </p:spPr>
        <p:txBody>
          <a:bodyPr/>
          <a:lstStyle/>
          <a:p>
            <a:fld id="{4C8C6190-CC26-854B-999A-5802CBDE89CB}" type="slidenum">
              <a:rPr lang="en-US" smtClean="0"/>
              <a:t>1</a:t>
            </a:fld>
            <a:endParaRPr lang="en-US" dirty="0"/>
          </a:p>
        </p:txBody>
      </p:sp>
      <p:sp>
        <p:nvSpPr>
          <p:cNvPr id="19" name="Rectangle 18">
            <a:extLst>
              <a:ext uri="{FF2B5EF4-FFF2-40B4-BE49-F238E27FC236}">
                <a16:creationId xmlns:a16="http://schemas.microsoft.com/office/drawing/2014/main" id="{64DB49C4-D94F-DC47-83C8-B5F226CD5666}"/>
              </a:ext>
            </a:extLst>
          </p:cNvPr>
          <p:cNvSpPr/>
          <p:nvPr/>
        </p:nvSpPr>
        <p:spPr>
          <a:xfrm>
            <a:off x="1269517" y="5504935"/>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Deep learning compiler’s objective is to</a:t>
            </a:r>
          </a:p>
          <a:p>
            <a:pPr algn="ctr"/>
            <a:r>
              <a:rPr lang="en-US" sz="3200" b="1" dirty="0">
                <a:solidFill>
                  <a:srgbClr val="008F00"/>
                </a:solidFill>
              </a:rPr>
              <a:t>Speed Up</a:t>
            </a:r>
            <a:r>
              <a:rPr lang="en-US" sz="3200" dirty="0">
                <a:solidFill>
                  <a:schemeClr val="tx1"/>
                </a:solidFill>
              </a:rPr>
              <a:t> deep learning models’ inference, detection…</a:t>
            </a:r>
          </a:p>
        </p:txBody>
      </p:sp>
      <p:pic>
        <p:nvPicPr>
          <p:cNvPr id="31" name="Picture 30">
            <a:extLst>
              <a:ext uri="{FF2B5EF4-FFF2-40B4-BE49-F238E27FC236}">
                <a16:creationId xmlns:a16="http://schemas.microsoft.com/office/drawing/2014/main" id="{E0C3E9FB-AF42-F449-A895-ECCEFEE9AA09}"/>
              </a:ext>
            </a:extLst>
          </p:cNvPr>
          <p:cNvPicPr>
            <a:picLocks noChangeAspect="1"/>
          </p:cNvPicPr>
          <p:nvPr/>
        </p:nvPicPr>
        <p:blipFill>
          <a:blip r:embed="rId5"/>
          <a:stretch>
            <a:fillRect/>
          </a:stretch>
        </p:blipFill>
        <p:spPr>
          <a:xfrm>
            <a:off x="2021904" y="1151468"/>
            <a:ext cx="4099494" cy="4099494"/>
          </a:xfrm>
          <a:prstGeom prst="rect">
            <a:avLst/>
          </a:prstGeom>
        </p:spPr>
      </p:pic>
      <p:pic>
        <p:nvPicPr>
          <p:cNvPr id="32" name="AnchoredScornfulAustraliansilkyterrier">
            <a:hlinkClick r:id="" action="ppaction://media"/>
            <a:extLst>
              <a:ext uri="{FF2B5EF4-FFF2-40B4-BE49-F238E27FC236}">
                <a16:creationId xmlns:a16="http://schemas.microsoft.com/office/drawing/2014/main" id="{F627F616-ECF6-584C-8B1E-602DABA2FB04}"/>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004779" y="1151468"/>
            <a:ext cx="3123424" cy="4099494"/>
          </a:xfrm>
          <a:prstGeom prst="rect">
            <a:avLst/>
          </a:prstGeom>
        </p:spPr>
      </p:pic>
    </p:spTree>
    <p:extLst>
      <p:ext uri="{BB962C8B-B14F-4D97-AF65-F5344CB8AC3E}">
        <p14:creationId xmlns:p14="http://schemas.microsoft.com/office/powerpoint/2010/main" val="312295013"/>
      </p:ext>
    </p:extLst>
  </p:cSld>
  <p:clrMapOvr>
    <a:masterClrMapping/>
  </p:clrMapOvr>
  <mc:AlternateContent xmlns:mc="http://schemas.openxmlformats.org/markup-compatibility/2006" xmlns:p14="http://schemas.microsoft.com/office/powerpoint/2010/main">
    <mc:Choice Requires="p14">
      <p:transition spd="slow" p14:dur="2000" advTm="21529"/>
    </mc:Choice>
    <mc:Fallback xmlns="">
      <p:transition spd="slow" advTm="215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000"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2"/>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2"/>
                                        </p:tgtEl>
                                      </p:cBhvr>
                                    </p:cmd>
                                  </p:childTnLst>
                                </p:cTn>
                              </p:par>
                            </p:childTnLst>
                          </p:cTn>
                        </p:par>
                      </p:childTnLst>
                    </p:cTn>
                  </p:par>
                </p:childTnLst>
              </p:cTn>
              <p:nextCondLst>
                <p:cond evt="onClick" delay="0">
                  <p:tgtEl>
                    <p:spTgt spid="32"/>
                  </p:tgtEl>
                </p:cond>
              </p:nextCondLst>
            </p:seq>
            <p:video>
              <p:cMediaNode vol="80000">
                <p:cTn id="12" fill="hold" display="0">
                  <p:stCondLst>
                    <p:cond delay="indefinite"/>
                  </p:stCondLst>
                </p:cTn>
                <p:tgtEl>
                  <p:spTgt spid="32"/>
                </p:tgtEl>
              </p:cMediaNode>
            </p:video>
          </p:childTnLst>
        </p:cTn>
      </p:par>
    </p:tnLst>
  </p:timing>
  <p:extLst mod="1">
    <p:ext uri="{E180D4A7-C9FB-4DFB-919C-405C955672EB}">
      <p14:showEvtLst xmlns:p14="http://schemas.microsoft.com/office/powerpoint/2010/main">
        <p14:playEvt time="11" objId="32"/>
        <p14:stopEvt time="15093" objId="32"/>
      </p14:showEvtLst>
    </p:ext>
  </p:extLs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19</a:t>
            </a:fld>
            <a:endParaRPr lang="en-US" dirty="0"/>
          </a:p>
        </p:txBody>
      </p:sp>
      <p:pic>
        <p:nvPicPr>
          <p:cNvPr id="60" name="Picture 59">
            <a:extLst>
              <a:ext uri="{FF2B5EF4-FFF2-40B4-BE49-F238E27FC236}">
                <a16:creationId xmlns:a16="http://schemas.microsoft.com/office/drawing/2014/main" id="{44804DCC-52B0-BD41-A9C3-B06E5141EB1C}"/>
              </a:ext>
            </a:extLst>
          </p:cNvPr>
          <p:cNvPicPr>
            <a:picLocks noChangeAspect="1"/>
          </p:cNvPicPr>
          <p:nvPr/>
        </p:nvPicPr>
        <p:blipFill>
          <a:blip r:embed="rId3"/>
          <a:stretch>
            <a:fillRect/>
          </a:stretch>
        </p:blipFill>
        <p:spPr>
          <a:xfrm>
            <a:off x="6048679" y="1174550"/>
            <a:ext cx="4572000" cy="4572000"/>
          </a:xfrm>
          <a:prstGeom prst="rect">
            <a:avLst/>
          </a:prstGeom>
        </p:spPr>
      </p:pic>
      <p:pic>
        <p:nvPicPr>
          <p:cNvPr id="61" name="Picture 60">
            <a:extLst>
              <a:ext uri="{FF2B5EF4-FFF2-40B4-BE49-F238E27FC236}">
                <a16:creationId xmlns:a16="http://schemas.microsoft.com/office/drawing/2014/main" id="{FCC07B47-CE85-2845-BBF1-C5DC09DD26DB}"/>
              </a:ext>
            </a:extLst>
          </p:cNvPr>
          <p:cNvPicPr>
            <a:picLocks noChangeAspect="1"/>
          </p:cNvPicPr>
          <p:nvPr/>
        </p:nvPicPr>
        <p:blipFill>
          <a:blip r:embed="rId4"/>
          <a:stretch>
            <a:fillRect/>
          </a:stretch>
        </p:blipFill>
        <p:spPr>
          <a:xfrm>
            <a:off x="1476679" y="1174550"/>
            <a:ext cx="4572000" cy="4572000"/>
          </a:xfrm>
          <a:prstGeom prst="rect">
            <a:avLst/>
          </a:prstGeom>
        </p:spPr>
      </p:pic>
      <p:sp>
        <p:nvSpPr>
          <p:cNvPr id="10" name="Title 1">
            <a:extLst>
              <a:ext uri="{FF2B5EF4-FFF2-40B4-BE49-F238E27FC236}">
                <a16:creationId xmlns:a16="http://schemas.microsoft.com/office/drawing/2014/main" id="{E0E2FD09-F74E-A847-A415-701AFA48B8AE}"/>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Analyzing the configuration sample distribution</a:t>
            </a:r>
            <a:endParaRPr lang="en-US" sz="5000" dirty="0"/>
          </a:p>
        </p:txBody>
      </p:sp>
    </p:spTree>
    <p:extLst>
      <p:ext uri="{BB962C8B-B14F-4D97-AF65-F5344CB8AC3E}">
        <p14:creationId xmlns:p14="http://schemas.microsoft.com/office/powerpoint/2010/main" val="55372429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20</a:t>
            </a:fld>
            <a:endParaRPr lang="en-US" dirty="0"/>
          </a:p>
        </p:txBody>
      </p:sp>
      <p:sp>
        <p:nvSpPr>
          <p:cNvPr id="10" name="Title 1">
            <a:extLst>
              <a:ext uri="{FF2B5EF4-FFF2-40B4-BE49-F238E27FC236}">
                <a16:creationId xmlns:a16="http://schemas.microsoft.com/office/drawing/2014/main" id="{E0E2FD09-F74E-A847-A415-701AFA48B8AE}"/>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Analyzing the configuration sample distribution</a:t>
            </a:r>
            <a:endParaRPr lang="en-US" sz="5000" dirty="0"/>
          </a:p>
        </p:txBody>
      </p:sp>
      <p:pic>
        <p:nvPicPr>
          <p:cNvPr id="6" name="Picture 5">
            <a:extLst>
              <a:ext uri="{FF2B5EF4-FFF2-40B4-BE49-F238E27FC236}">
                <a16:creationId xmlns:a16="http://schemas.microsoft.com/office/drawing/2014/main" id="{82483780-9A0A-A94B-96C3-AED5C4E18571}"/>
              </a:ext>
            </a:extLst>
          </p:cNvPr>
          <p:cNvPicPr>
            <a:picLocks noChangeAspect="1"/>
          </p:cNvPicPr>
          <p:nvPr/>
        </p:nvPicPr>
        <p:blipFill>
          <a:blip r:embed="rId3"/>
          <a:stretch>
            <a:fillRect/>
          </a:stretch>
        </p:blipFill>
        <p:spPr>
          <a:xfrm>
            <a:off x="6048679" y="1174550"/>
            <a:ext cx="4572000" cy="4572000"/>
          </a:xfrm>
          <a:prstGeom prst="rect">
            <a:avLst/>
          </a:prstGeom>
        </p:spPr>
      </p:pic>
      <p:pic>
        <p:nvPicPr>
          <p:cNvPr id="7" name="Picture 6">
            <a:extLst>
              <a:ext uri="{FF2B5EF4-FFF2-40B4-BE49-F238E27FC236}">
                <a16:creationId xmlns:a16="http://schemas.microsoft.com/office/drawing/2014/main" id="{68EE61A2-B6F8-E14C-B6C9-6E3D48611C63}"/>
              </a:ext>
            </a:extLst>
          </p:cNvPr>
          <p:cNvPicPr>
            <a:picLocks noChangeAspect="1"/>
          </p:cNvPicPr>
          <p:nvPr/>
        </p:nvPicPr>
        <p:blipFill>
          <a:blip r:embed="rId4"/>
          <a:stretch>
            <a:fillRect/>
          </a:stretch>
        </p:blipFill>
        <p:spPr>
          <a:xfrm>
            <a:off x="1476679" y="1174550"/>
            <a:ext cx="4572000" cy="4572000"/>
          </a:xfrm>
          <a:prstGeom prst="rect">
            <a:avLst/>
          </a:prstGeom>
        </p:spPr>
      </p:pic>
      <p:sp>
        <p:nvSpPr>
          <p:cNvPr id="8" name="Rectangle 7">
            <a:extLst>
              <a:ext uri="{FF2B5EF4-FFF2-40B4-BE49-F238E27FC236}">
                <a16:creationId xmlns:a16="http://schemas.microsoft.com/office/drawing/2014/main" id="{D00F5AAD-08D4-5C48-A725-B6A7EACA376F}"/>
              </a:ext>
            </a:extLst>
          </p:cNvPr>
          <p:cNvSpPr/>
          <p:nvPr/>
        </p:nvSpPr>
        <p:spPr>
          <a:xfrm>
            <a:off x="1269517" y="5674265"/>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Reduce cluster to point </a:t>
            </a:r>
            <a:r>
              <a:rPr lang="en-US" sz="3200" dirty="0">
                <a:solidFill>
                  <a:schemeClr val="tx1"/>
                </a:solidFill>
              </a:rPr>
              <a:t>that are each</a:t>
            </a:r>
          </a:p>
          <a:p>
            <a:pPr algn="ctr"/>
            <a:r>
              <a:rPr lang="en-US" sz="3200" b="1" dirty="0">
                <a:solidFill>
                  <a:srgbClr val="008F00"/>
                </a:solidFill>
              </a:rPr>
              <a:t>representative of the cluster</a:t>
            </a:r>
          </a:p>
        </p:txBody>
      </p:sp>
    </p:spTree>
    <p:extLst>
      <p:ext uri="{BB962C8B-B14F-4D97-AF65-F5344CB8AC3E}">
        <p14:creationId xmlns:p14="http://schemas.microsoft.com/office/powerpoint/2010/main" val="3260312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21</a:t>
            </a:fld>
            <a:endParaRPr lang="en-US" dirty="0"/>
          </a:p>
        </p:txBody>
      </p:sp>
      <p:sp>
        <p:nvSpPr>
          <p:cNvPr id="8" name="Title 1">
            <a:extLst>
              <a:ext uri="{FF2B5EF4-FFF2-40B4-BE49-F238E27FC236}">
                <a16:creationId xmlns:a16="http://schemas.microsoft.com/office/drawing/2014/main" id="{5E13AE4D-337C-CE48-A260-6E68A4E4455D}"/>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Wouldn’t that compromise performance?</a:t>
            </a:r>
            <a:endParaRPr lang="en-US" sz="5000" dirty="0"/>
          </a:p>
        </p:txBody>
      </p:sp>
      <p:grpSp>
        <p:nvGrpSpPr>
          <p:cNvPr id="14" name="Group 13">
            <a:extLst>
              <a:ext uri="{FF2B5EF4-FFF2-40B4-BE49-F238E27FC236}">
                <a16:creationId xmlns:a16="http://schemas.microsoft.com/office/drawing/2014/main" id="{60D445BF-67CA-9844-B076-5DFB26B0C0B6}"/>
              </a:ext>
            </a:extLst>
          </p:cNvPr>
          <p:cNvGrpSpPr/>
          <p:nvPr/>
        </p:nvGrpSpPr>
        <p:grpSpPr>
          <a:xfrm>
            <a:off x="3021802" y="899092"/>
            <a:ext cx="6400800" cy="4572000"/>
            <a:chOff x="3021802" y="746695"/>
            <a:chExt cx="6400800" cy="4572000"/>
          </a:xfrm>
        </p:grpSpPr>
        <p:pic>
          <p:nvPicPr>
            <p:cNvPr id="3" name="Picture 2">
              <a:extLst>
                <a:ext uri="{FF2B5EF4-FFF2-40B4-BE49-F238E27FC236}">
                  <a16:creationId xmlns:a16="http://schemas.microsoft.com/office/drawing/2014/main" id="{ECC69C19-98A8-B743-9A63-8DDC95A0D014}"/>
                </a:ext>
              </a:extLst>
            </p:cNvPr>
            <p:cNvPicPr>
              <a:picLocks noChangeAspect="1"/>
            </p:cNvPicPr>
            <p:nvPr/>
          </p:nvPicPr>
          <p:blipFill>
            <a:blip r:embed="rId3"/>
            <a:stretch>
              <a:fillRect/>
            </a:stretch>
          </p:blipFill>
          <p:spPr>
            <a:xfrm>
              <a:off x="3021802" y="746695"/>
              <a:ext cx="6400800" cy="4572000"/>
            </a:xfrm>
            <a:prstGeom prst="rect">
              <a:avLst/>
            </a:prstGeom>
          </p:spPr>
        </p:pic>
        <p:sp>
          <p:nvSpPr>
            <p:cNvPr id="5" name="TextBox 4">
              <a:extLst>
                <a:ext uri="{FF2B5EF4-FFF2-40B4-BE49-F238E27FC236}">
                  <a16:creationId xmlns:a16="http://schemas.microsoft.com/office/drawing/2014/main" id="{3D14413C-6EA5-DA47-9D98-B5B2A3A1417C}"/>
                </a:ext>
              </a:extLst>
            </p:cNvPr>
            <p:cNvSpPr txBox="1"/>
            <p:nvPr/>
          </p:nvSpPr>
          <p:spPr>
            <a:xfrm>
              <a:off x="5530987" y="4949363"/>
              <a:ext cx="697627" cy="369332"/>
            </a:xfrm>
            <a:prstGeom prst="rect">
              <a:avLst/>
            </a:prstGeom>
            <a:noFill/>
          </p:spPr>
          <p:txBody>
            <a:bodyPr wrap="none" rtlCol="0">
              <a:spAutoFit/>
            </a:bodyPr>
            <a:lstStyle/>
            <a:p>
              <a:r>
                <a:rPr lang="en-US" dirty="0" err="1"/>
                <a:t>tile_x</a:t>
              </a:r>
              <a:endParaRPr lang="en-US" dirty="0"/>
            </a:p>
          </p:txBody>
        </p:sp>
        <p:sp>
          <p:nvSpPr>
            <p:cNvPr id="10" name="TextBox 9">
              <a:extLst>
                <a:ext uri="{FF2B5EF4-FFF2-40B4-BE49-F238E27FC236}">
                  <a16:creationId xmlns:a16="http://schemas.microsoft.com/office/drawing/2014/main" id="{90C49E04-E485-D740-A1E7-CA2BB9AC9F99}"/>
                </a:ext>
              </a:extLst>
            </p:cNvPr>
            <p:cNvSpPr txBox="1"/>
            <p:nvPr/>
          </p:nvSpPr>
          <p:spPr>
            <a:xfrm rot="5400000">
              <a:off x="3137077" y="2848029"/>
              <a:ext cx="737702" cy="369332"/>
            </a:xfrm>
            <a:prstGeom prst="rect">
              <a:avLst/>
            </a:prstGeom>
            <a:noFill/>
          </p:spPr>
          <p:txBody>
            <a:bodyPr wrap="none" rtlCol="0">
              <a:spAutoFit/>
            </a:bodyPr>
            <a:lstStyle/>
            <a:p>
              <a:r>
                <a:rPr lang="en-US" dirty="0" err="1"/>
                <a:t>Tile_y</a:t>
              </a:r>
              <a:endParaRPr lang="en-US" dirty="0"/>
            </a:p>
          </p:txBody>
        </p:sp>
        <p:sp>
          <p:nvSpPr>
            <p:cNvPr id="12" name="TextBox 11">
              <a:extLst>
                <a:ext uri="{FF2B5EF4-FFF2-40B4-BE49-F238E27FC236}">
                  <a16:creationId xmlns:a16="http://schemas.microsoft.com/office/drawing/2014/main" id="{55673FC8-AD4C-CA49-B0CB-F2624AB9F1FE}"/>
                </a:ext>
              </a:extLst>
            </p:cNvPr>
            <p:cNvSpPr txBox="1"/>
            <p:nvPr/>
          </p:nvSpPr>
          <p:spPr>
            <a:xfrm rot="5400000">
              <a:off x="8466283" y="2848029"/>
              <a:ext cx="766300" cy="369332"/>
            </a:xfrm>
            <a:prstGeom prst="rect">
              <a:avLst/>
            </a:prstGeom>
            <a:noFill/>
          </p:spPr>
          <p:txBody>
            <a:bodyPr wrap="none" rtlCol="0">
              <a:spAutoFit/>
            </a:bodyPr>
            <a:lstStyle/>
            <a:p>
              <a:r>
                <a:rPr lang="en-US" dirty="0"/>
                <a:t>TFLOP</a:t>
              </a:r>
            </a:p>
          </p:txBody>
        </p:sp>
      </p:grpSp>
      <p:sp>
        <p:nvSpPr>
          <p:cNvPr id="13" name="Rectangle 12">
            <a:extLst>
              <a:ext uri="{FF2B5EF4-FFF2-40B4-BE49-F238E27FC236}">
                <a16:creationId xmlns:a16="http://schemas.microsoft.com/office/drawing/2014/main" id="{61D644F8-4E4A-EA4D-A72A-CAE36DF259DE}"/>
              </a:ext>
            </a:extLst>
          </p:cNvPr>
          <p:cNvSpPr/>
          <p:nvPr/>
        </p:nvSpPr>
        <p:spPr>
          <a:xfrm>
            <a:off x="1269517" y="5674265"/>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Although the </a:t>
            </a:r>
            <a:r>
              <a:rPr lang="en-US" sz="3200" b="1" dirty="0">
                <a:solidFill>
                  <a:srgbClr val="008F00"/>
                </a:solidFill>
              </a:rPr>
              <a:t>search space</a:t>
            </a:r>
            <a:r>
              <a:rPr lang="en-US" sz="3200" dirty="0">
                <a:solidFill>
                  <a:schemeClr val="tx1"/>
                </a:solidFill>
              </a:rPr>
              <a:t> is </a:t>
            </a:r>
            <a:r>
              <a:rPr lang="en-US" sz="3200" b="1" dirty="0">
                <a:solidFill>
                  <a:srgbClr val="008F00"/>
                </a:solidFill>
              </a:rPr>
              <a:t>unstructured</a:t>
            </a:r>
          </a:p>
          <a:p>
            <a:pPr algn="ctr"/>
            <a:r>
              <a:rPr lang="en-US" sz="3200" b="1" dirty="0">
                <a:solidFill>
                  <a:srgbClr val="008F00"/>
                </a:solidFill>
              </a:rPr>
              <a:t>changes along the axis </a:t>
            </a:r>
            <a:r>
              <a:rPr lang="en-US" sz="3200" dirty="0">
                <a:solidFill>
                  <a:schemeClr val="tx1"/>
                </a:solidFill>
              </a:rPr>
              <a:t>are </a:t>
            </a:r>
            <a:r>
              <a:rPr lang="en-US" sz="3200" b="1" dirty="0">
                <a:solidFill>
                  <a:srgbClr val="008F00"/>
                </a:solidFill>
              </a:rPr>
              <a:t>gradual</a:t>
            </a:r>
          </a:p>
        </p:txBody>
      </p:sp>
      <p:cxnSp>
        <p:nvCxnSpPr>
          <p:cNvPr id="17" name="Straight Arrow Connector 16">
            <a:extLst>
              <a:ext uri="{FF2B5EF4-FFF2-40B4-BE49-F238E27FC236}">
                <a16:creationId xmlns:a16="http://schemas.microsoft.com/office/drawing/2014/main" id="{C0FC0D77-74B9-C848-9BD9-C7C777C54ED0}"/>
              </a:ext>
            </a:extLst>
          </p:cNvPr>
          <p:cNvCxnSpPr>
            <a:cxnSpLocks/>
          </p:cNvCxnSpPr>
          <p:nvPr/>
        </p:nvCxnSpPr>
        <p:spPr>
          <a:xfrm flipH="1">
            <a:off x="7189000" y="4250327"/>
            <a:ext cx="2412200" cy="257165"/>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52BFEBD2-91A0-AE4A-99BE-B2489786A2DC}"/>
              </a:ext>
            </a:extLst>
          </p:cNvPr>
          <p:cNvSpPr txBox="1"/>
          <p:nvPr/>
        </p:nvSpPr>
        <p:spPr>
          <a:xfrm>
            <a:off x="9844293" y="3747691"/>
            <a:ext cx="1973967" cy="10570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Relatively</a:t>
            </a:r>
          </a:p>
          <a:p>
            <a:pPr defTabSz="410751" hangingPunct="0"/>
            <a:r>
              <a:rPr lang="en-US" sz="3200" b="1" dirty="0">
                <a:solidFill>
                  <a:srgbClr val="005295"/>
                </a:solidFill>
                <a:latin typeface="+mj-lt"/>
                <a:ea typeface="Calibri" charset="0"/>
                <a:cs typeface="Calibri" charset="0"/>
              </a:rPr>
              <a:t>bad region</a:t>
            </a:r>
            <a:endParaRPr lang="en-US" sz="3200" b="1" dirty="0">
              <a:solidFill>
                <a:srgbClr val="008F00"/>
              </a:solidFill>
              <a:latin typeface="+mj-lt"/>
              <a:ea typeface="Calibri" charset="0"/>
              <a:cs typeface="Calibri" charset="0"/>
            </a:endParaRPr>
          </a:p>
        </p:txBody>
      </p:sp>
      <p:sp>
        <p:nvSpPr>
          <p:cNvPr id="21" name="Oval 20">
            <a:extLst>
              <a:ext uri="{FF2B5EF4-FFF2-40B4-BE49-F238E27FC236}">
                <a16:creationId xmlns:a16="http://schemas.microsoft.com/office/drawing/2014/main" id="{15FE3084-8C90-1349-8946-2E061C033B80}"/>
              </a:ext>
            </a:extLst>
          </p:cNvPr>
          <p:cNvSpPr/>
          <p:nvPr/>
        </p:nvSpPr>
        <p:spPr>
          <a:xfrm>
            <a:off x="6171717" y="3747691"/>
            <a:ext cx="1770016" cy="1484709"/>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6EB65962-ECD1-1340-AEC0-56AAEF8241C1}"/>
              </a:ext>
            </a:extLst>
          </p:cNvPr>
          <p:cNvCxnSpPr>
            <a:cxnSpLocks/>
            <a:stCxn id="23" idx="3"/>
          </p:cNvCxnSpPr>
          <p:nvPr/>
        </p:nvCxnSpPr>
        <p:spPr>
          <a:xfrm>
            <a:off x="2599215" y="3287040"/>
            <a:ext cx="1318845" cy="963288"/>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7CEB2B5-2243-5743-83F1-EE2A78B979B3}"/>
              </a:ext>
            </a:extLst>
          </p:cNvPr>
          <p:cNvSpPr txBox="1"/>
          <p:nvPr/>
        </p:nvSpPr>
        <p:spPr>
          <a:xfrm>
            <a:off x="459389" y="2758529"/>
            <a:ext cx="2139826" cy="10570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t">
            <a:spAutoFit/>
          </a:bodyPr>
          <a:lstStyle/>
          <a:p>
            <a:pPr defTabSz="410751" hangingPunct="0"/>
            <a:r>
              <a:rPr lang="en-US" sz="3200" b="1" dirty="0">
                <a:solidFill>
                  <a:srgbClr val="005295"/>
                </a:solidFill>
                <a:latin typeface="+mj-lt"/>
                <a:ea typeface="Calibri" charset="0"/>
                <a:cs typeface="Calibri" charset="0"/>
              </a:rPr>
              <a:t>Relatively</a:t>
            </a:r>
          </a:p>
          <a:p>
            <a:pPr defTabSz="410751" hangingPunct="0"/>
            <a:r>
              <a:rPr lang="en-US" sz="3200" b="1" dirty="0">
                <a:solidFill>
                  <a:srgbClr val="005295"/>
                </a:solidFill>
                <a:latin typeface="+mj-lt"/>
                <a:ea typeface="Calibri" charset="0"/>
                <a:cs typeface="Calibri" charset="0"/>
              </a:rPr>
              <a:t>good region</a:t>
            </a:r>
            <a:endParaRPr lang="en-US" sz="3200" b="1" dirty="0">
              <a:solidFill>
                <a:srgbClr val="008F00"/>
              </a:solidFill>
              <a:latin typeface="+mj-lt"/>
              <a:ea typeface="Calibri" charset="0"/>
              <a:cs typeface="Calibri" charset="0"/>
            </a:endParaRPr>
          </a:p>
        </p:txBody>
      </p:sp>
      <p:sp>
        <p:nvSpPr>
          <p:cNvPr id="24" name="Oval 23">
            <a:extLst>
              <a:ext uri="{FF2B5EF4-FFF2-40B4-BE49-F238E27FC236}">
                <a16:creationId xmlns:a16="http://schemas.microsoft.com/office/drawing/2014/main" id="{CDC7E754-F37D-E14A-8168-D3B4E92CC5E3}"/>
              </a:ext>
            </a:extLst>
          </p:cNvPr>
          <p:cNvSpPr/>
          <p:nvPr/>
        </p:nvSpPr>
        <p:spPr>
          <a:xfrm>
            <a:off x="3663359" y="3617328"/>
            <a:ext cx="622267" cy="101696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DCBB5CF9-B40F-2148-97F1-90E75E5B8557}"/>
              </a:ext>
            </a:extLst>
          </p:cNvPr>
          <p:cNvSpPr/>
          <p:nvPr/>
        </p:nvSpPr>
        <p:spPr>
          <a:xfrm>
            <a:off x="3663358" y="1296103"/>
            <a:ext cx="622267" cy="1016961"/>
          </a:xfrm>
          <a:prstGeom prst="ellipse">
            <a:avLst/>
          </a:prstGeom>
          <a:noFill/>
          <a:ln w="317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a:extLst>
              <a:ext uri="{FF2B5EF4-FFF2-40B4-BE49-F238E27FC236}">
                <a16:creationId xmlns:a16="http://schemas.microsoft.com/office/drawing/2014/main" id="{8F6BAC69-9DFC-7448-99DD-F69A61A939EF}"/>
              </a:ext>
            </a:extLst>
          </p:cNvPr>
          <p:cNvCxnSpPr>
            <a:cxnSpLocks/>
          </p:cNvCxnSpPr>
          <p:nvPr/>
        </p:nvCxnSpPr>
        <p:spPr>
          <a:xfrm flipV="1">
            <a:off x="2599215" y="1776371"/>
            <a:ext cx="1218653" cy="1307496"/>
          </a:xfrm>
          <a:prstGeom prst="straightConnector1">
            <a:avLst/>
          </a:prstGeom>
          <a:ln w="508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5014596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22</a:t>
            </a:fld>
            <a:endParaRPr lang="en-US" dirty="0"/>
          </a:p>
        </p:txBody>
      </p:sp>
      <p:pic>
        <p:nvPicPr>
          <p:cNvPr id="2" name="Picture 1">
            <a:extLst>
              <a:ext uri="{FF2B5EF4-FFF2-40B4-BE49-F238E27FC236}">
                <a16:creationId xmlns:a16="http://schemas.microsoft.com/office/drawing/2014/main" id="{C9CEA462-7FC5-D54B-8DB6-968168E649A9}"/>
              </a:ext>
            </a:extLst>
          </p:cNvPr>
          <p:cNvPicPr>
            <a:picLocks noChangeAspect="1"/>
          </p:cNvPicPr>
          <p:nvPr/>
        </p:nvPicPr>
        <p:blipFill>
          <a:blip r:embed="rId3"/>
          <a:stretch>
            <a:fillRect/>
          </a:stretch>
        </p:blipFill>
        <p:spPr>
          <a:xfrm>
            <a:off x="575306" y="1884485"/>
            <a:ext cx="4131000" cy="4114800"/>
          </a:xfrm>
          <a:prstGeom prst="rect">
            <a:avLst/>
          </a:prstGeom>
        </p:spPr>
      </p:pic>
      <p:sp>
        <p:nvSpPr>
          <p:cNvPr id="7" name="TextBox 6">
            <a:extLst>
              <a:ext uri="{FF2B5EF4-FFF2-40B4-BE49-F238E27FC236}">
                <a16:creationId xmlns:a16="http://schemas.microsoft.com/office/drawing/2014/main" id="{DB6A77C3-57C0-0445-B419-EE9AAEF5961C}"/>
              </a:ext>
            </a:extLst>
          </p:cNvPr>
          <p:cNvSpPr txBox="1"/>
          <p:nvPr/>
        </p:nvSpPr>
        <p:spPr>
          <a:xfrm>
            <a:off x="5063067" y="3801457"/>
            <a:ext cx="7128933" cy="204190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defTabSz="410751" hangingPunct="0"/>
            <a:r>
              <a:rPr lang="en-US" sz="3200" b="1" dirty="0">
                <a:solidFill>
                  <a:srgbClr val="005295"/>
                </a:solidFill>
                <a:latin typeface="+mj-lt"/>
                <a:ea typeface="Calibri" charset="0"/>
                <a:cs typeface="Calibri" charset="0"/>
              </a:rPr>
              <a:t>Iterate through different number of centroids and find knee of the loss curve </a:t>
            </a:r>
          </a:p>
          <a:p>
            <a:pPr defTabSz="410751" hangingPunct="0"/>
            <a:endParaRPr lang="en-US" sz="3200" b="1" dirty="0">
              <a:solidFill>
                <a:srgbClr val="005295"/>
              </a:solidFill>
              <a:latin typeface="+mj-lt"/>
              <a:ea typeface="Calibri" charset="0"/>
              <a:cs typeface="Calibri" charset="0"/>
            </a:endParaRPr>
          </a:p>
          <a:p>
            <a:pPr defTabSz="410751" hangingPunct="0"/>
            <a:r>
              <a:rPr lang="en-US" sz="3200" b="1" dirty="0">
                <a:solidFill>
                  <a:srgbClr val="005295"/>
                </a:solidFill>
                <a:latin typeface="+mj-lt"/>
                <a:ea typeface="Calibri" charset="0"/>
                <a:cs typeface="Calibri" charset="0"/>
              </a:rPr>
              <a:t>knee = pareto optimality</a:t>
            </a:r>
          </a:p>
        </p:txBody>
      </p:sp>
      <p:sp>
        <p:nvSpPr>
          <p:cNvPr id="6" name="Title 1">
            <a:extLst>
              <a:ext uri="{FF2B5EF4-FFF2-40B4-BE49-F238E27FC236}">
                <a16:creationId xmlns:a16="http://schemas.microsoft.com/office/drawing/2014/main" id="{49A18229-DE74-6245-A1B6-7E720C6B8123}"/>
              </a:ext>
            </a:extLst>
          </p:cNvPr>
          <p:cNvSpPr txBox="1">
            <a:spLocks/>
          </p:cNvSpPr>
          <p:nvPr/>
        </p:nvSpPr>
        <p:spPr>
          <a:xfrm>
            <a:off x="5009881" y="1778692"/>
            <a:ext cx="7046652"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Less centroids = Faster optimization</a:t>
            </a:r>
          </a:p>
          <a:p>
            <a:r>
              <a:rPr lang="en-US" sz="3200" dirty="0"/>
              <a:t>More centroids = Better output code perf.</a:t>
            </a:r>
          </a:p>
        </p:txBody>
      </p:sp>
      <p:sp>
        <p:nvSpPr>
          <p:cNvPr id="9" name="Title 1">
            <a:extLst>
              <a:ext uri="{FF2B5EF4-FFF2-40B4-BE49-F238E27FC236}">
                <a16:creationId xmlns:a16="http://schemas.microsoft.com/office/drawing/2014/main" id="{C6A3068B-B5E1-C142-BC7A-B0D4C34152F2}"/>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How many clusters?</a:t>
            </a:r>
            <a:endParaRPr lang="en-US" sz="5000" dirty="0"/>
          </a:p>
        </p:txBody>
      </p:sp>
    </p:spTree>
    <p:extLst>
      <p:ext uri="{BB962C8B-B14F-4D97-AF65-F5344CB8AC3E}">
        <p14:creationId xmlns:p14="http://schemas.microsoft.com/office/powerpoint/2010/main" val="264264437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23</a:t>
            </a:fld>
            <a:endParaRPr lang="en-US" dirty="0"/>
          </a:p>
        </p:txBody>
      </p:sp>
      <p:pic>
        <p:nvPicPr>
          <p:cNvPr id="3" name="Picture 2">
            <a:extLst>
              <a:ext uri="{FF2B5EF4-FFF2-40B4-BE49-F238E27FC236}">
                <a16:creationId xmlns:a16="http://schemas.microsoft.com/office/drawing/2014/main" id="{32A54600-DA8C-BB42-8AD8-C61D58BB3BCE}"/>
              </a:ext>
            </a:extLst>
          </p:cNvPr>
          <p:cNvPicPr>
            <a:picLocks noChangeAspect="1"/>
          </p:cNvPicPr>
          <p:nvPr/>
        </p:nvPicPr>
        <p:blipFill>
          <a:blip r:embed="rId3"/>
          <a:stretch>
            <a:fillRect/>
          </a:stretch>
        </p:blipFill>
        <p:spPr>
          <a:xfrm>
            <a:off x="1021006" y="1083736"/>
            <a:ext cx="10402391" cy="5434085"/>
          </a:xfrm>
          <a:prstGeom prst="rect">
            <a:avLst/>
          </a:prstGeom>
        </p:spPr>
      </p:pic>
      <p:sp>
        <p:nvSpPr>
          <p:cNvPr id="5" name="Title 1">
            <a:extLst>
              <a:ext uri="{FF2B5EF4-FFF2-40B4-BE49-F238E27FC236}">
                <a16:creationId xmlns:a16="http://schemas.microsoft.com/office/drawing/2014/main" id="{BC3847F5-F19F-5743-9686-EF2F40177686}"/>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Adaptive sampling algorithm</a:t>
            </a:r>
            <a:endParaRPr lang="en-US" sz="5000" dirty="0"/>
          </a:p>
        </p:txBody>
      </p:sp>
    </p:spTree>
    <p:extLst>
      <p:ext uri="{BB962C8B-B14F-4D97-AF65-F5344CB8AC3E}">
        <p14:creationId xmlns:p14="http://schemas.microsoft.com/office/powerpoint/2010/main" val="305010753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2320" y="1488337"/>
            <a:ext cx="4386454" cy="578050"/>
          </a:xfrm>
        </p:spPr>
        <p:txBody>
          <a:bodyPr>
            <a:normAutofit/>
          </a:bodyPr>
          <a:lstStyle/>
          <a:p>
            <a:r>
              <a:rPr lang="en-US" sz="3200" dirty="0"/>
              <a:t>Benchmarks for RELEASE</a:t>
            </a:r>
          </a:p>
        </p:txBody>
      </p:sp>
      <p:sp>
        <p:nvSpPr>
          <p:cNvPr id="50" name="Slide Number Placeholder 49"/>
          <p:cNvSpPr>
            <a:spLocks noGrp="1"/>
          </p:cNvSpPr>
          <p:nvPr>
            <p:ph type="sldNum" sz="quarter" idx="12"/>
          </p:nvPr>
        </p:nvSpPr>
        <p:spPr>
          <a:xfrm>
            <a:off x="9431689" y="6505638"/>
            <a:ext cx="2743200" cy="365125"/>
          </a:xfrm>
        </p:spPr>
        <p:txBody>
          <a:bodyPr/>
          <a:lstStyle/>
          <a:p>
            <a:fld id="{4C8C6190-CC26-854B-999A-5802CBDE89CB}" type="slidenum">
              <a:rPr lang="en-US" smtClean="0"/>
              <a:t>24</a:t>
            </a:fld>
            <a:endParaRPr lang="en-US" dirty="0"/>
          </a:p>
        </p:txBody>
      </p:sp>
      <p:grpSp>
        <p:nvGrpSpPr>
          <p:cNvPr id="49" name="Group 48">
            <a:extLst>
              <a:ext uri="{FF2B5EF4-FFF2-40B4-BE49-F238E27FC236}">
                <a16:creationId xmlns:a16="http://schemas.microsoft.com/office/drawing/2014/main" id="{BD370E88-F286-1B44-8935-D9EA2A94A650}"/>
              </a:ext>
            </a:extLst>
          </p:cNvPr>
          <p:cNvGrpSpPr/>
          <p:nvPr/>
        </p:nvGrpSpPr>
        <p:grpSpPr>
          <a:xfrm>
            <a:off x="872320" y="2178568"/>
            <a:ext cx="10571066" cy="1917784"/>
            <a:chOff x="372258" y="1690688"/>
            <a:chExt cx="10571066" cy="1917784"/>
          </a:xfrm>
        </p:grpSpPr>
        <p:sp>
          <p:nvSpPr>
            <p:cNvPr id="146" name="TextBox 145">
              <a:extLst>
                <a:ext uri="{FF2B5EF4-FFF2-40B4-BE49-F238E27FC236}">
                  <a16:creationId xmlns:a16="http://schemas.microsoft.com/office/drawing/2014/main" id="{5854AD46-2D48-7444-B50D-AAD82269368A}"/>
                </a:ext>
              </a:extLst>
            </p:cNvPr>
            <p:cNvSpPr txBox="1"/>
            <p:nvPr/>
          </p:nvSpPr>
          <p:spPr>
            <a:xfrm>
              <a:off x="372258" y="3215702"/>
              <a:ext cx="1388894" cy="385147"/>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ResNet-18</a:t>
              </a:r>
            </a:p>
          </p:txBody>
        </p:sp>
        <p:sp>
          <p:nvSpPr>
            <p:cNvPr id="147" name="TextBox 146">
              <a:extLst>
                <a:ext uri="{FF2B5EF4-FFF2-40B4-BE49-F238E27FC236}">
                  <a16:creationId xmlns:a16="http://schemas.microsoft.com/office/drawing/2014/main" id="{4BBA3C19-E06D-6241-A03B-78CE5BB84CE1}"/>
                </a:ext>
              </a:extLst>
            </p:cNvPr>
            <p:cNvSpPr txBox="1"/>
            <p:nvPr/>
          </p:nvSpPr>
          <p:spPr>
            <a:xfrm>
              <a:off x="372258" y="2781937"/>
              <a:ext cx="1388894" cy="385147"/>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VGG-16</a:t>
              </a:r>
            </a:p>
          </p:txBody>
        </p:sp>
        <p:sp>
          <p:nvSpPr>
            <p:cNvPr id="148" name="TextBox 147">
              <a:extLst>
                <a:ext uri="{FF2B5EF4-FFF2-40B4-BE49-F238E27FC236}">
                  <a16:creationId xmlns:a16="http://schemas.microsoft.com/office/drawing/2014/main" id="{09F9096B-9F51-0B4F-8380-F2ABA2E5EFB2}"/>
                </a:ext>
              </a:extLst>
            </p:cNvPr>
            <p:cNvSpPr txBox="1"/>
            <p:nvPr/>
          </p:nvSpPr>
          <p:spPr>
            <a:xfrm>
              <a:off x="372258" y="2348172"/>
              <a:ext cx="1388894" cy="385147"/>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err="1">
                  <a:solidFill>
                    <a:schemeClr val="bg1"/>
                  </a:solidFill>
                  <a:latin typeface="Calibri" charset="0"/>
                  <a:ea typeface="Calibri" charset="0"/>
                  <a:cs typeface="Calibri" charset="0"/>
                </a:rPr>
                <a:t>AlexNet</a:t>
              </a:r>
              <a:endParaRPr lang="en-US" sz="2000" b="1" dirty="0">
                <a:solidFill>
                  <a:schemeClr val="bg1"/>
                </a:solidFill>
                <a:latin typeface="Calibri" charset="0"/>
                <a:ea typeface="Calibri" charset="0"/>
                <a:cs typeface="Calibri" charset="0"/>
              </a:endParaRPr>
            </a:p>
          </p:txBody>
        </p:sp>
        <p:sp>
          <p:nvSpPr>
            <p:cNvPr id="149" name="TextBox 148">
              <a:extLst>
                <a:ext uri="{FF2B5EF4-FFF2-40B4-BE49-F238E27FC236}">
                  <a16:creationId xmlns:a16="http://schemas.microsoft.com/office/drawing/2014/main" id="{02EFA2F2-64BE-9643-9E03-B5BA137A6A3A}"/>
                </a:ext>
              </a:extLst>
            </p:cNvPr>
            <p:cNvSpPr txBox="1"/>
            <p:nvPr/>
          </p:nvSpPr>
          <p:spPr>
            <a:xfrm>
              <a:off x="372258" y="1690688"/>
              <a:ext cx="1388894" cy="608866"/>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Name</a:t>
              </a:r>
            </a:p>
          </p:txBody>
        </p:sp>
        <p:sp>
          <p:nvSpPr>
            <p:cNvPr id="114" name="TextBox 113">
              <a:extLst>
                <a:ext uri="{FF2B5EF4-FFF2-40B4-BE49-F238E27FC236}">
                  <a16:creationId xmlns:a16="http://schemas.microsoft.com/office/drawing/2014/main" id="{9F2E793F-E9A3-A64A-9950-E0D85EBAEB64}"/>
                </a:ext>
              </a:extLst>
            </p:cNvPr>
            <p:cNvSpPr txBox="1"/>
            <p:nvPr/>
          </p:nvSpPr>
          <p:spPr>
            <a:xfrm>
              <a:off x="9976581" y="3215512"/>
              <a:ext cx="966743" cy="385147"/>
            </a:xfrm>
            <a:prstGeom prst="rect">
              <a:avLst/>
            </a:prstGeom>
            <a:noFill/>
            <a:ln w="19050" cmpd="sng">
              <a:solidFill>
                <a:schemeClr val="accent1"/>
              </a:solidFill>
            </a:ln>
          </p:spPr>
          <p:txBody>
            <a:bodyPr wrap="square" lIns="56634" tIns="56634" rIns="56634" bIns="56634" rtlCol="0" anchor="ctr" anchorCtr="0">
              <a:noAutofit/>
            </a:bodyPr>
            <a:lstStyle/>
            <a:p>
              <a:pPr algn="ctr"/>
              <a:r>
                <a:rPr lang="en-US" sz="2000" b="1" dirty="0">
                  <a:latin typeface="Calibri" charset="0"/>
                  <a:ea typeface="Calibri" charset="0"/>
                  <a:cs typeface="Calibri" charset="0"/>
                  <a:sym typeface="Calibri Bold" charset="0"/>
                </a:rPr>
                <a:t>12</a:t>
              </a:r>
            </a:p>
          </p:txBody>
        </p:sp>
        <p:sp>
          <p:nvSpPr>
            <p:cNvPr id="115" name="TextBox 114">
              <a:extLst>
                <a:ext uri="{FF2B5EF4-FFF2-40B4-BE49-F238E27FC236}">
                  <a16:creationId xmlns:a16="http://schemas.microsoft.com/office/drawing/2014/main" id="{B3A98564-3140-0F47-AC7B-446F6B276B42}"/>
                </a:ext>
              </a:extLst>
            </p:cNvPr>
            <p:cNvSpPr txBox="1"/>
            <p:nvPr/>
          </p:nvSpPr>
          <p:spPr>
            <a:xfrm>
              <a:off x="9976581" y="2779820"/>
              <a:ext cx="966743" cy="385147"/>
            </a:xfrm>
            <a:prstGeom prst="rect">
              <a:avLst/>
            </a:prstGeom>
            <a:noFill/>
            <a:ln w="19050" cmpd="sng">
              <a:solidFill>
                <a:schemeClr val="accent1"/>
              </a:solidFill>
            </a:ln>
          </p:spPr>
          <p:txBody>
            <a:bodyPr wrap="square" lIns="56634" tIns="56634" rIns="56634" bIns="56634" rtlCol="0" anchor="ctr" anchorCtr="0">
              <a:noAutofit/>
            </a:bodyPr>
            <a:lstStyle/>
            <a:p>
              <a:pPr algn="ctr"/>
              <a:r>
                <a:rPr lang="en-US" sz="2000" b="1" dirty="0">
                  <a:latin typeface="Calibri" charset="0"/>
                  <a:ea typeface="Calibri" charset="0"/>
                  <a:cs typeface="Calibri" charset="0"/>
                  <a:sym typeface="Calibri Bold" charset="0"/>
                </a:rPr>
                <a:t>9</a:t>
              </a:r>
            </a:p>
          </p:txBody>
        </p:sp>
        <p:sp>
          <p:nvSpPr>
            <p:cNvPr id="116" name="TextBox 115">
              <a:extLst>
                <a:ext uri="{FF2B5EF4-FFF2-40B4-BE49-F238E27FC236}">
                  <a16:creationId xmlns:a16="http://schemas.microsoft.com/office/drawing/2014/main" id="{51F02A70-B581-1047-BFE9-A4679C8AA4DA}"/>
                </a:ext>
              </a:extLst>
            </p:cNvPr>
            <p:cNvSpPr txBox="1"/>
            <p:nvPr/>
          </p:nvSpPr>
          <p:spPr>
            <a:xfrm>
              <a:off x="9976581" y="2344129"/>
              <a:ext cx="966743" cy="385147"/>
            </a:xfrm>
            <a:prstGeom prst="rect">
              <a:avLst/>
            </a:prstGeom>
            <a:noFill/>
            <a:ln w="19050" cmpd="sng">
              <a:solidFill>
                <a:schemeClr val="accent1"/>
              </a:solidFill>
            </a:ln>
          </p:spPr>
          <p:txBody>
            <a:bodyPr wrap="square" lIns="56634" tIns="56634" rIns="56634" bIns="56634" rtlCol="0" anchor="ctr" anchorCtr="0">
              <a:noAutofit/>
            </a:bodyPr>
            <a:lstStyle/>
            <a:p>
              <a:pPr algn="ctr"/>
              <a:r>
                <a:rPr lang="en-US" sz="2000" b="1" dirty="0">
                  <a:latin typeface="Calibri" charset="0"/>
                  <a:ea typeface="Calibri" charset="0"/>
                  <a:cs typeface="Calibri" charset="0"/>
                  <a:sym typeface="Calibri Bold" charset="0"/>
                </a:rPr>
                <a:t>5</a:t>
              </a:r>
            </a:p>
          </p:txBody>
        </p:sp>
        <p:sp>
          <p:nvSpPr>
            <p:cNvPr id="117" name="TextBox 116">
              <a:extLst>
                <a:ext uri="{FF2B5EF4-FFF2-40B4-BE49-F238E27FC236}">
                  <a16:creationId xmlns:a16="http://schemas.microsoft.com/office/drawing/2014/main" id="{B08CA013-A6C4-5C4B-B2CB-25F581586F31}"/>
                </a:ext>
              </a:extLst>
            </p:cNvPr>
            <p:cNvSpPr txBox="1"/>
            <p:nvPr/>
          </p:nvSpPr>
          <p:spPr>
            <a:xfrm>
              <a:off x="9976581" y="1690688"/>
              <a:ext cx="966743"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sym typeface="Calibri Bold" charset="0"/>
                </a:rPr>
                <a:t>No. of Tasks</a:t>
              </a:r>
            </a:p>
          </p:txBody>
        </p:sp>
        <p:sp>
          <p:nvSpPr>
            <p:cNvPr id="103" name="TextBox 102">
              <a:extLst>
                <a:ext uri="{FF2B5EF4-FFF2-40B4-BE49-F238E27FC236}">
                  <a16:creationId xmlns:a16="http://schemas.microsoft.com/office/drawing/2014/main" id="{809FBDF3-DA26-9845-9DC7-440961CA835B}"/>
                </a:ext>
              </a:extLst>
            </p:cNvPr>
            <p:cNvSpPr txBox="1"/>
            <p:nvPr/>
          </p:nvSpPr>
          <p:spPr>
            <a:xfrm>
              <a:off x="8011460" y="1690688"/>
              <a:ext cx="1879432"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Dataset</a:t>
              </a:r>
            </a:p>
          </p:txBody>
        </p:sp>
        <p:sp>
          <p:nvSpPr>
            <p:cNvPr id="104" name="TextBox 103">
              <a:extLst>
                <a:ext uri="{FF2B5EF4-FFF2-40B4-BE49-F238E27FC236}">
                  <a16:creationId xmlns:a16="http://schemas.microsoft.com/office/drawing/2014/main" id="{3F0889ED-9824-094E-B3CF-2E4CAEBF1248}"/>
                </a:ext>
              </a:extLst>
            </p:cNvPr>
            <p:cNvSpPr txBox="1"/>
            <p:nvPr/>
          </p:nvSpPr>
          <p:spPr>
            <a:xfrm>
              <a:off x="8011459" y="2344128"/>
              <a:ext cx="1879433" cy="1264343"/>
            </a:xfrm>
            <a:prstGeom prst="rect">
              <a:avLst/>
            </a:prstGeom>
            <a:noFill/>
            <a:ln w="19050" cmpd="sng">
              <a:solidFill>
                <a:schemeClr val="accent1"/>
              </a:solidFill>
            </a:ln>
          </p:spPr>
          <p:txBody>
            <a:bodyPr wrap="square" lIns="0" tIns="54864" rIns="0" bIns="54864" rtlCol="0" anchor="ctr" anchorCtr="0">
              <a:noAutofit/>
            </a:bodyPr>
            <a:lstStyle/>
            <a:p>
              <a:pPr algn="ctr"/>
              <a:r>
                <a:rPr lang="en-US" sz="2000" b="1" dirty="0">
                  <a:latin typeface="Calibri" charset="0"/>
                  <a:ea typeface="Calibri" charset="0"/>
                  <a:cs typeface="Calibri" charset="0"/>
                </a:rPr>
                <a:t>ImageNet</a:t>
              </a:r>
            </a:p>
          </p:txBody>
        </p:sp>
        <p:sp>
          <p:nvSpPr>
            <p:cNvPr id="97" name="TextBox 96">
              <a:extLst>
                <a:ext uri="{FF2B5EF4-FFF2-40B4-BE49-F238E27FC236}">
                  <a16:creationId xmlns:a16="http://schemas.microsoft.com/office/drawing/2014/main" id="{AD958E79-8B24-4048-A300-5FB2CE68ACB9}"/>
                </a:ext>
              </a:extLst>
            </p:cNvPr>
            <p:cNvSpPr txBox="1"/>
            <p:nvPr/>
          </p:nvSpPr>
          <p:spPr>
            <a:xfrm>
              <a:off x="1846837" y="3223325"/>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Image Classification</a:t>
              </a:r>
            </a:p>
          </p:txBody>
        </p:sp>
        <p:sp>
          <p:nvSpPr>
            <p:cNvPr id="98" name="TextBox 97">
              <a:extLst>
                <a:ext uri="{FF2B5EF4-FFF2-40B4-BE49-F238E27FC236}">
                  <a16:creationId xmlns:a16="http://schemas.microsoft.com/office/drawing/2014/main" id="{F4E6C45F-A0AC-774F-9EA2-42790C899DAB}"/>
                </a:ext>
              </a:extLst>
            </p:cNvPr>
            <p:cNvSpPr txBox="1"/>
            <p:nvPr/>
          </p:nvSpPr>
          <p:spPr>
            <a:xfrm>
              <a:off x="1846837" y="2787633"/>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Image Classification</a:t>
              </a:r>
            </a:p>
          </p:txBody>
        </p:sp>
        <p:sp>
          <p:nvSpPr>
            <p:cNvPr id="99" name="TextBox 98">
              <a:extLst>
                <a:ext uri="{FF2B5EF4-FFF2-40B4-BE49-F238E27FC236}">
                  <a16:creationId xmlns:a16="http://schemas.microsoft.com/office/drawing/2014/main" id="{BB8DC4D7-0767-4B43-9F5B-D05B97B6FA62}"/>
                </a:ext>
              </a:extLst>
            </p:cNvPr>
            <p:cNvSpPr txBox="1"/>
            <p:nvPr/>
          </p:nvSpPr>
          <p:spPr>
            <a:xfrm>
              <a:off x="1846837" y="2351942"/>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Image Classification</a:t>
              </a:r>
            </a:p>
          </p:txBody>
        </p:sp>
        <p:sp>
          <p:nvSpPr>
            <p:cNvPr id="100" name="TextBox 99">
              <a:extLst>
                <a:ext uri="{FF2B5EF4-FFF2-40B4-BE49-F238E27FC236}">
                  <a16:creationId xmlns:a16="http://schemas.microsoft.com/office/drawing/2014/main" id="{25DF3573-0325-2243-A99F-212458BB2044}"/>
                </a:ext>
              </a:extLst>
            </p:cNvPr>
            <p:cNvSpPr txBox="1"/>
            <p:nvPr/>
          </p:nvSpPr>
          <p:spPr>
            <a:xfrm>
              <a:off x="1846837" y="1698501"/>
              <a:ext cx="2996626"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Description</a:t>
              </a:r>
            </a:p>
          </p:txBody>
        </p:sp>
        <p:sp>
          <p:nvSpPr>
            <p:cNvPr id="155" name="TextBox 154">
              <a:extLst>
                <a:ext uri="{FF2B5EF4-FFF2-40B4-BE49-F238E27FC236}">
                  <a16:creationId xmlns:a16="http://schemas.microsoft.com/office/drawing/2014/main" id="{CBBFF024-E2D3-0C45-8A30-7CD7815B522F}"/>
                </a:ext>
              </a:extLst>
            </p:cNvPr>
            <p:cNvSpPr txBox="1"/>
            <p:nvPr/>
          </p:nvSpPr>
          <p:spPr>
            <a:xfrm>
              <a:off x="4929148" y="3215512"/>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Convolution</a:t>
              </a:r>
            </a:p>
          </p:txBody>
        </p:sp>
        <p:sp>
          <p:nvSpPr>
            <p:cNvPr id="156" name="TextBox 155">
              <a:extLst>
                <a:ext uri="{FF2B5EF4-FFF2-40B4-BE49-F238E27FC236}">
                  <a16:creationId xmlns:a16="http://schemas.microsoft.com/office/drawing/2014/main" id="{F619E246-D32E-2D4F-A46A-9D155F8C62F3}"/>
                </a:ext>
              </a:extLst>
            </p:cNvPr>
            <p:cNvSpPr txBox="1"/>
            <p:nvPr/>
          </p:nvSpPr>
          <p:spPr>
            <a:xfrm>
              <a:off x="4929148" y="2779820"/>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Convolution</a:t>
              </a:r>
            </a:p>
          </p:txBody>
        </p:sp>
        <p:sp>
          <p:nvSpPr>
            <p:cNvPr id="157" name="TextBox 156">
              <a:extLst>
                <a:ext uri="{FF2B5EF4-FFF2-40B4-BE49-F238E27FC236}">
                  <a16:creationId xmlns:a16="http://schemas.microsoft.com/office/drawing/2014/main" id="{B35F3354-61F4-F241-B36F-B1BDE4F511C0}"/>
                </a:ext>
              </a:extLst>
            </p:cNvPr>
            <p:cNvSpPr txBox="1"/>
            <p:nvPr/>
          </p:nvSpPr>
          <p:spPr>
            <a:xfrm>
              <a:off x="4929148" y="2344129"/>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Convolution</a:t>
              </a:r>
            </a:p>
          </p:txBody>
        </p:sp>
        <p:sp>
          <p:nvSpPr>
            <p:cNvPr id="158" name="TextBox 157">
              <a:extLst>
                <a:ext uri="{FF2B5EF4-FFF2-40B4-BE49-F238E27FC236}">
                  <a16:creationId xmlns:a16="http://schemas.microsoft.com/office/drawing/2014/main" id="{32658F8E-4B95-D84E-BE11-7B22BF1BDEC7}"/>
                </a:ext>
              </a:extLst>
            </p:cNvPr>
            <p:cNvSpPr txBox="1"/>
            <p:nvPr/>
          </p:nvSpPr>
          <p:spPr>
            <a:xfrm>
              <a:off x="4929148" y="1690688"/>
              <a:ext cx="2996626"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Layer Type</a:t>
              </a:r>
            </a:p>
          </p:txBody>
        </p:sp>
      </p:grpSp>
      <p:grpSp>
        <p:nvGrpSpPr>
          <p:cNvPr id="24" name="Group 23">
            <a:extLst>
              <a:ext uri="{FF2B5EF4-FFF2-40B4-BE49-F238E27FC236}">
                <a16:creationId xmlns:a16="http://schemas.microsoft.com/office/drawing/2014/main" id="{C3BB2BEF-591F-CC43-AF55-1E95C0209949}"/>
              </a:ext>
            </a:extLst>
          </p:cNvPr>
          <p:cNvGrpSpPr/>
          <p:nvPr/>
        </p:nvGrpSpPr>
        <p:grpSpPr>
          <a:xfrm>
            <a:off x="3784195" y="4939624"/>
            <a:ext cx="4471205" cy="1046401"/>
            <a:chOff x="372258" y="1690688"/>
            <a:chExt cx="4471205" cy="1046401"/>
          </a:xfrm>
        </p:grpSpPr>
        <p:sp>
          <p:nvSpPr>
            <p:cNvPr id="27" name="TextBox 26">
              <a:extLst>
                <a:ext uri="{FF2B5EF4-FFF2-40B4-BE49-F238E27FC236}">
                  <a16:creationId xmlns:a16="http://schemas.microsoft.com/office/drawing/2014/main" id="{5CF37F6B-FE99-F24D-838A-0A1C7BF86A11}"/>
                </a:ext>
              </a:extLst>
            </p:cNvPr>
            <p:cNvSpPr txBox="1"/>
            <p:nvPr/>
          </p:nvSpPr>
          <p:spPr>
            <a:xfrm>
              <a:off x="372258" y="2348172"/>
              <a:ext cx="1388894" cy="385147"/>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Titan </a:t>
              </a:r>
              <a:r>
                <a:rPr lang="en-US" sz="2000" b="1" dirty="0" err="1">
                  <a:solidFill>
                    <a:schemeClr val="bg1"/>
                  </a:solidFill>
                  <a:latin typeface="Calibri" charset="0"/>
                  <a:ea typeface="Calibri" charset="0"/>
                  <a:cs typeface="Calibri" charset="0"/>
                </a:rPr>
                <a:t>Xp</a:t>
              </a:r>
              <a:endParaRPr lang="en-US" sz="2000" b="1" dirty="0">
                <a:solidFill>
                  <a:schemeClr val="bg1"/>
                </a:solidFill>
                <a:latin typeface="Calibri" charset="0"/>
                <a:ea typeface="Calibri" charset="0"/>
                <a:cs typeface="Calibri" charset="0"/>
              </a:endParaRPr>
            </a:p>
          </p:txBody>
        </p:sp>
        <p:sp>
          <p:nvSpPr>
            <p:cNvPr id="28" name="TextBox 27">
              <a:extLst>
                <a:ext uri="{FF2B5EF4-FFF2-40B4-BE49-F238E27FC236}">
                  <a16:creationId xmlns:a16="http://schemas.microsoft.com/office/drawing/2014/main" id="{525F2E37-0903-7D46-BC02-02FC791C5B19}"/>
                </a:ext>
              </a:extLst>
            </p:cNvPr>
            <p:cNvSpPr txBox="1"/>
            <p:nvPr/>
          </p:nvSpPr>
          <p:spPr>
            <a:xfrm>
              <a:off x="372258" y="1690688"/>
              <a:ext cx="1388894" cy="608866"/>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Name</a:t>
              </a:r>
            </a:p>
          </p:txBody>
        </p:sp>
        <p:sp>
          <p:nvSpPr>
            <p:cNvPr id="37" name="TextBox 36">
              <a:extLst>
                <a:ext uri="{FF2B5EF4-FFF2-40B4-BE49-F238E27FC236}">
                  <a16:creationId xmlns:a16="http://schemas.microsoft.com/office/drawing/2014/main" id="{1F6A55A3-7ECF-3344-AAED-349ADE4FE61E}"/>
                </a:ext>
              </a:extLst>
            </p:cNvPr>
            <p:cNvSpPr txBox="1"/>
            <p:nvPr/>
          </p:nvSpPr>
          <p:spPr>
            <a:xfrm>
              <a:off x="1846837" y="2351942"/>
              <a:ext cx="2996626" cy="385147"/>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2000" b="1" dirty="0"/>
                <a:t>Server-class GPU</a:t>
              </a:r>
            </a:p>
          </p:txBody>
        </p:sp>
        <p:sp>
          <p:nvSpPr>
            <p:cNvPr id="38" name="TextBox 37">
              <a:extLst>
                <a:ext uri="{FF2B5EF4-FFF2-40B4-BE49-F238E27FC236}">
                  <a16:creationId xmlns:a16="http://schemas.microsoft.com/office/drawing/2014/main" id="{014D7F5B-B1D4-9148-99E7-C3A25509A130}"/>
                </a:ext>
              </a:extLst>
            </p:cNvPr>
            <p:cNvSpPr txBox="1"/>
            <p:nvPr/>
          </p:nvSpPr>
          <p:spPr>
            <a:xfrm>
              <a:off x="1846837" y="1698501"/>
              <a:ext cx="2996626"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2000" b="1" dirty="0">
                  <a:solidFill>
                    <a:schemeClr val="bg1"/>
                  </a:solidFill>
                  <a:latin typeface="Calibri" charset="0"/>
                  <a:ea typeface="Calibri" charset="0"/>
                  <a:cs typeface="Calibri" charset="0"/>
                </a:rPr>
                <a:t>Description</a:t>
              </a:r>
            </a:p>
          </p:txBody>
        </p:sp>
      </p:grpSp>
      <p:sp>
        <p:nvSpPr>
          <p:cNvPr id="43" name="Title 1">
            <a:extLst>
              <a:ext uri="{FF2B5EF4-FFF2-40B4-BE49-F238E27FC236}">
                <a16:creationId xmlns:a16="http://schemas.microsoft.com/office/drawing/2014/main" id="{5E120A63-189E-874A-8D40-A6345576D579}"/>
              </a:ext>
            </a:extLst>
          </p:cNvPr>
          <p:cNvSpPr txBox="1">
            <a:spLocks/>
          </p:cNvSpPr>
          <p:nvPr/>
        </p:nvSpPr>
        <p:spPr>
          <a:xfrm>
            <a:off x="3784195" y="4299376"/>
            <a:ext cx="4386454" cy="5780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Hardware</a:t>
            </a:r>
          </a:p>
        </p:txBody>
      </p:sp>
      <p:sp>
        <p:nvSpPr>
          <p:cNvPr id="44" name="Title 1">
            <a:extLst>
              <a:ext uri="{FF2B5EF4-FFF2-40B4-BE49-F238E27FC236}">
                <a16:creationId xmlns:a16="http://schemas.microsoft.com/office/drawing/2014/main" id="{E4B84275-24C0-9F4C-97BC-C066A6BBB8E0}"/>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Evaluation</a:t>
            </a:r>
            <a:endParaRPr lang="en-US" sz="5000" dirty="0"/>
          </a:p>
        </p:txBody>
      </p:sp>
    </p:spTree>
    <p:extLst>
      <p:ext uri="{BB962C8B-B14F-4D97-AF65-F5344CB8AC3E}">
        <p14:creationId xmlns:p14="http://schemas.microsoft.com/office/powerpoint/2010/main" val="420937457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4C8C6190-CC26-854B-999A-5802CBDE89CB}" type="slidenum">
              <a:rPr lang="en-US" smtClean="0"/>
              <a:t>25</a:t>
            </a:fld>
            <a:endParaRPr lang="en-US" dirty="0"/>
          </a:p>
        </p:txBody>
      </p:sp>
      <p:pic>
        <p:nvPicPr>
          <p:cNvPr id="9" name="Picture 8">
            <a:extLst>
              <a:ext uri="{FF2B5EF4-FFF2-40B4-BE49-F238E27FC236}">
                <a16:creationId xmlns:a16="http://schemas.microsoft.com/office/drawing/2014/main" id="{F63B1070-72E9-F148-BC2D-1FB5A12B50C5}"/>
              </a:ext>
            </a:extLst>
          </p:cNvPr>
          <p:cNvPicPr>
            <a:picLocks noChangeAspect="1"/>
          </p:cNvPicPr>
          <p:nvPr/>
        </p:nvPicPr>
        <p:blipFill>
          <a:blip r:embed="rId3"/>
          <a:stretch>
            <a:fillRect/>
          </a:stretch>
        </p:blipFill>
        <p:spPr>
          <a:xfrm>
            <a:off x="2904342" y="1412297"/>
            <a:ext cx="6230911" cy="3115456"/>
          </a:xfrm>
          <a:prstGeom prst="rect">
            <a:avLst/>
          </a:prstGeom>
        </p:spPr>
      </p:pic>
      <p:sp>
        <p:nvSpPr>
          <p:cNvPr id="8" name="Title 1">
            <a:extLst>
              <a:ext uri="{FF2B5EF4-FFF2-40B4-BE49-F238E27FC236}">
                <a16:creationId xmlns:a16="http://schemas.microsoft.com/office/drawing/2014/main" id="{CDBC14B8-9E65-BF42-B2D6-7A15CF5ECFD0}"/>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RL-based Search Agent</a:t>
            </a:r>
            <a:endParaRPr lang="en-US" sz="5000" dirty="0"/>
          </a:p>
        </p:txBody>
      </p:sp>
      <p:sp>
        <p:nvSpPr>
          <p:cNvPr id="11" name="Rectangle 10">
            <a:extLst>
              <a:ext uri="{FF2B5EF4-FFF2-40B4-BE49-F238E27FC236}">
                <a16:creationId xmlns:a16="http://schemas.microsoft.com/office/drawing/2014/main" id="{A6228FB5-2E73-2D4B-8075-68BC6D07F755}"/>
              </a:ext>
            </a:extLst>
          </p:cNvPr>
          <p:cNvSpPr/>
          <p:nvPr/>
        </p:nvSpPr>
        <p:spPr>
          <a:xfrm>
            <a:off x="575733" y="5081603"/>
            <a:ext cx="11191968"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Reinforcement Learning based search</a:t>
            </a:r>
            <a:r>
              <a:rPr lang="en-US" sz="3200" b="1" dirty="0">
                <a:solidFill>
                  <a:schemeClr val="tx1"/>
                </a:solidFill>
              </a:rPr>
              <a:t> </a:t>
            </a:r>
            <a:r>
              <a:rPr lang="en-US" sz="3200" dirty="0">
                <a:solidFill>
                  <a:schemeClr val="tx1"/>
                </a:solidFill>
              </a:rPr>
              <a:t>shows </a:t>
            </a:r>
            <a:r>
              <a:rPr lang="en-US" sz="3200" b="1" dirty="0">
                <a:solidFill>
                  <a:srgbClr val="008F00"/>
                </a:solidFill>
              </a:rPr>
              <a:t>2.88x improvement</a:t>
            </a:r>
          </a:p>
          <a:p>
            <a:pPr algn="ctr"/>
            <a:r>
              <a:rPr lang="en-US" sz="3200" dirty="0">
                <a:solidFill>
                  <a:schemeClr val="tx1"/>
                </a:solidFill>
              </a:rPr>
              <a:t>in </a:t>
            </a:r>
            <a:r>
              <a:rPr lang="en-US" sz="3200" b="1" dirty="0">
                <a:solidFill>
                  <a:srgbClr val="008F00"/>
                </a:solidFill>
              </a:rPr>
              <a:t>search steps</a:t>
            </a:r>
            <a:r>
              <a:rPr lang="en-US" sz="3200" dirty="0">
                <a:solidFill>
                  <a:schemeClr val="tx1"/>
                </a:solidFill>
              </a:rPr>
              <a:t> over </a:t>
            </a:r>
            <a:r>
              <a:rPr lang="en-US" sz="3200" b="1" dirty="0">
                <a:solidFill>
                  <a:srgbClr val="008F00"/>
                </a:solidFill>
              </a:rPr>
              <a:t>Simulated Annealing</a:t>
            </a:r>
            <a:r>
              <a:rPr lang="en-US" sz="3200" dirty="0">
                <a:solidFill>
                  <a:schemeClr val="tx1"/>
                </a:solidFill>
              </a:rPr>
              <a:t> in </a:t>
            </a:r>
            <a:r>
              <a:rPr lang="en-US" sz="3200" dirty="0" err="1">
                <a:solidFill>
                  <a:schemeClr val="tx1"/>
                </a:solidFill>
              </a:rPr>
              <a:t>AutoTVM</a:t>
            </a:r>
            <a:r>
              <a:rPr lang="en-US" sz="3200" dirty="0">
                <a:solidFill>
                  <a:schemeClr val="tx1"/>
                </a:solidFill>
              </a:rPr>
              <a:t> </a:t>
            </a:r>
          </a:p>
        </p:txBody>
      </p:sp>
    </p:spTree>
    <p:extLst>
      <p:ext uri="{BB962C8B-B14F-4D97-AF65-F5344CB8AC3E}">
        <p14:creationId xmlns:p14="http://schemas.microsoft.com/office/powerpoint/2010/main" val="316280063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4C8C6190-CC26-854B-999A-5802CBDE89CB}" type="slidenum">
              <a:rPr lang="en-US" smtClean="0"/>
              <a:t>26</a:t>
            </a:fld>
            <a:endParaRPr lang="en-US" dirty="0"/>
          </a:p>
        </p:txBody>
      </p:sp>
      <p:pic>
        <p:nvPicPr>
          <p:cNvPr id="12" name="Picture 11">
            <a:extLst>
              <a:ext uri="{FF2B5EF4-FFF2-40B4-BE49-F238E27FC236}">
                <a16:creationId xmlns:a16="http://schemas.microsoft.com/office/drawing/2014/main" id="{70093118-8083-6E4D-9C7F-8EDA24A5360F}"/>
              </a:ext>
            </a:extLst>
          </p:cNvPr>
          <p:cNvPicPr>
            <a:picLocks noChangeAspect="1"/>
          </p:cNvPicPr>
          <p:nvPr/>
        </p:nvPicPr>
        <p:blipFill>
          <a:blip r:embed="rId3"/>
          <a:stretch>
            <a:fillRect/>
          </a:stretch>
        </p:blipFill>
        <p:spPr>
          <a:xfrm>
            <a:off x="2911398" y="1412297"/>
            <a:ext cx="6230911" cy="3115456"/>
          </a:xfrm>
          <a:prstGeom prst="rect">
            <a:avLst/>
          </a:prstGeom>
        </p:spPr>
      </p:pic>
      <p:sp>
        <p:nvSpPr>
          <p:cNvPr id="6" name="Title 1">
            <a:extLst>
              <a:ext uri="{FF2B5EF4-FFF2-40B4-BE49-F238E27FC236}">
                <a16:creationId xmlns:a16="http://schemas.microsoft.com/office/drawing/2014/main" id="{9D71B38A-C689-BA4D-AA32-B0E734A16CCC}"/>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Adaptive Sampling Module</a:t>
            </a:r>
            <a:endParaRPr lang="en-US" sz="5000" dirty="0"/>
          </a:p>
        </p:txBody>
      </p:sp>
      <p:sp>
        <p:nvSpPr>
          <p:cNvPr id="9" name="Rectangle 8">
            <a:extLst>
              <a:ext uri="{FF2B5EF4-FFF2-40B4-BE49-F238E27FC236}">
                <a16:creationId xmlns:a16="http://schemas.microsoft.com/office/drawing/2014/main" id="{93F7EDCD-B887-6C46-91A5-858DA989A72D}"/>
              </a:ext>
            </a:extLst>
          </p:cNvPr>
          <p:cNvSpPr/>
          <p:nvPr/>
        </p:nvSpPr>
        <p:spPr>
          <a:xfrm>
            <a:off x="423333" y="4747882"/>
            <a:ext cx="11496768" cy="1874651"/>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Adaptive Sampling</a:t>
            </a:r>
            <a:r>
              <a:rPr lang="en-US" sz="3200" b="1" dirty="0">
                <a:solidFill>
                  <a:schemeClr val="tx1"/>
                </a:solidFill>
              </a:rPr>
              <a:t> </a:t>
            </a:r>
            <a:r>
              <a:rPr lang="en-US" sz="3200" dirty="0">
                <a:solidFill>
                  <a:schemeClr val="tx1"/>
                </a:solidFill>
              </a:rPr>
              <a:t>shows </a:t>
            </a:r>
            <a:r>
              <a:rPr lang="en-US" sz="3200" b="1" dirty="0">
                <a:solidFill>
                  <a:srgbClr val="008F00"/>
                </a:solidFill>
              </a:rPr>
              <a:t>2.33x improvement</a:t>
            </a:r>
            <a:r>
              <a:rPr lang="en-US" sz="3200" dirty="0">
                <a:solidFill>
                  <a:schemeClr val="tx1"/>
                </a:solidFill>
              </a:rPr>
              <a:t> for RL-based search in </a:t>
            </a:r>
            <a:r>
              <a:rPr lang="en-US" sz="3200" b="1" dirty="0">
                <a:solidFill>
                  <a:srgbClr val="008F00"/>
                </a:solidFill>
              </a:rPr>
              <a:t>sample efficiency</a:t>
            </a:r>
            <a:r>
              <a:rPr lang="en-US" sz="3200" dirty="0">
                <a:solidFill>
                  <a:schemeClr val="tx1"/>
                </a:solidFill>
              </a:rPr>
              <a:t> over </a:t>
            </a:r>
            <a:r>
              <a:rPr lang="en-US" sz="3200" b="1" dirty="0">
                <a:solidFill>
                  <a:srgbClr val="008F00"/>
                </a:solidFill>
              </a:rPr>
              <a:t>Naïve sampling</a:t>
            </a:r>
          </a:p>
          <a:p>
            <a:pPr algn="ctr"/>
            <a:r>
              <a:rPr lang="en-US" sz="3200" b="1" dirty="0">
                <a:solidFill>
                  <a:srgbClr val="008F00"/>
                </a:solidFill>
              </a:rPr>
              <a:t>Adaptive Sampling</a:t>
            </a:r>
            <a:r>
              <a:rPr lang="en-US" sz="3200" dirty="0">
                <a:solidFill>
                  <a:schemeClr val="tx1"/>
                </a:solidFill>
              </a:rPr>
              <a:t> even shows </a:t>
            </a:r>
            <a:r>
              <a:rPr lang="en-US" sz="3200" b="1" dirty="0">
                <a:solidFill>
                  <a:srgbClr val="008F00"/>
                </a:solidFill>
              </a:rPr>
              <a:t>1.98x improvement</a:t>
            </a:r>
            <a:endParaRPr lang="en-US" sz="3200" b="1" dirty="0">
              <a:solidFill>
                <a:schemeClr val="tx1"/>
              </a:solidFill>
            </a:endParaRPr>
          </a:p>
          <a:p>
            <a:pPr algn="ctr"/>
            <a:r>
              <a:rPr lang="en-US" sz="3200" dirty="0">
                <a:solidFill>
                  <a:schemeClr val="tx1"/>
                </a:solidFill>
              </a:rPr>
              <a:t>for </a:t>
            </a:r>
            <a:r>
              <a:rPr lang="en-US" sz="3200" b="1" dirty="0">
                <a:solidFill>
                  <a:srgbClr val="008F00"/>
                </a:solidFill>
              </a:rPr>
              <a:t>Simulated Annealing</a:t>
            </a:r>
            <a:r>
              <a:rPr lang="en-US" sz="3200" dirty="0">
                <a:solidFill>
                  <a:schemeClr val="tx1"/>
                </a:solidFill>
              </a:rPr>
              <a:t> in </a:t>
            </a:r>
            <a:r>
              <a:rPr lang="en-US" sz="3200" dirty="0" err="1">
                <a:solidFill>
                  <a:schemeClr val="tx1"/>
                </a:solidFill>
              </a:rPr>
              <a:t>AutoTVM</a:t>
            </a:r>
            <a:endParaRPr lang="en-US" sz="3200" b="1" dirty="0">
              <a:solidFill>
                <a:srgbClr val="008F00"/>
              </a:solidFill>
            </a:endParaRPr>
          </a:p>
        </p:txBody>
      </p:sp>
    </p:spTree>
    <p:extLst>
      <p:ext uri="{BB962C8B-B14F-4D97-AF65-F5344CB8AC3E}">
        <p14:creationId xmlns:p14="http://schemas.microsoft.com/office/powerpoint/2010/main" val="80589965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4C8C6190-CC26-854B-999A-5802CBDE89CB}" type="slidenum">
              <a:rPr lang="en-US" smtClean="0"/>
              <a:t>27</a:t>
            </a:fld>
            <a:endParaRPr lang="en-US" dirty="0"/>
          </a:p>
        </p:txBody>
      </p:sp>
      <p:pic>
        <p:nvPicPr>
          <p:cNvPr id="4" name="Picture 3">
            <a:extLst>
              <a:ext uri="{FF2B5EF4-FFF2-40B4-BE49-F238E27FC236}">
                <a16:creationId xmlns:a16="http://schemas.microsoft.com/office/drawing/2014/main" id="{E40AA72C-9DAD-D943-A079-421618D46C02}"/>
              </a:ext>
            </a:extLst>
          </p:cNvPr>
          <p:cNvPicPr>
            <a:picLocks noChangeAspect="1"/>
          </p:cNvPicPr>
          <p:nvPr/>
        </p:nvPicPr>
        <p:blipFill>
          <a:blip r:embed="rId3"/>
          <a:stretch>
            <a:fillRect/>
          </a:stretch>
        </p:blipFill>
        <p:spPr>
          <a:xfrm>
            <a:off x="767293" y="1794311"/>
            <a:ext cx="10505010" cy="2687849"/>
          </a:xfrm>
          <a:prstGeom prst="rect">
            <a:avLst/>
          </a:prstGeom>
        </p:spPr>
      </p:pic>
      <p:sp>
        <p:nvSpPr>
          <p:cNvPr id="6" name="Rectangle 5">
            <a:extLst>
              <a:ext uri="{FF2B5EF4-FFF2-40B4-BE49-F238E27FC236}">
                <a16:creationId xmlns:a16="http://schemas.microsoft.com/office/drawing/2014/main" id="{89D954F9-2788-8C40-B247-CF3F01535787}"/>
              </a:ext>
            </a:extLst>
          </p:cNvPr>
          <p:cNvSpPr/>
          <p:nvPr/>
        </p:nvSpPr>
        <p:spPr>
          <a:xfrm>
            <a:off x="811834" y="5081605"/>
            <a:ext cx="10719766"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R</a:t>
            </a:r>
            <a:r>
              <a:rPr lang="en-US" sz="2400" b="1" dirty="0">
                <a:solidFill>
                  <a:srgbClr val="008F00"/>
                </a:solidFill>
              </a:rPr>
              <a:t>E</a:t>
            </a:r>
            <a:r>
              <a:rPr lang="en-US" sz="3200" b="1" dirty="0">
                <a:solidFill>
                  <a:srgbClr val="008F00"/>
                </a:solidFill>
              </a:rPr>
              <a:t>L</a:t>
            </a:r>
            <a:r>
              <a:rPr lang="en-US" sz="2400" b="1" dirty="0">
                <a:solidFill>
                  <a:srgbClr val="008F00"/>
                </a:solidFill>
              </a:rPr>
              <a:t>E</a:t>
            </a:r>
            <a:r>
              <a:rPr lang="en-US" sz="3200" b="1" dirty="0">
                <a:solidFill>
                  <a:srgbClr val="008F00"/>
                </a:solidFill>
              </a:rPr>
              <a:t>ASE</a:t>
            </a:r>
            <a:r>
              <a:rPr lang="en-US" sz="3200" dirty="0">
                <a:solidFill>
                  <a:schemeClr val="tx1"/>
                </a:solidFill>
              </a:rPr>
              <a:t> achieves </a:t>
            </a:r>
            <a:r>
              <a:rPr lang="en-US" sz="3200" b="1" dirty="0">
                <a:solidFill>
                  <a:srgbClr val="008F00"/>
                </a:solidFill>
              </a:rPr>
              <a:t>better performance</a:t>
            </a:r>
          </a:p>
          <a:p>
            <a:pPr algn="ctr"/>
            <a:r>
              <a:rPr lang="en-US" sz="3200" dirty="0">
                <a:solidFill>
                  <a:schemeClr val="tx1"/>
                </a:solidFill>
              </a:rPr>
              <a:t>with </a:t>
            </a:r>
            <a:r>
              <a:rPr lang="en-US" sz="3200" b="1" dirty="0">
                <a:solidFill>
                  <a:srgbClr val="008F00"/>
                </a:solidFill>
              </a:rPr>
              <a:t>less hardware measurements</a:t>
            </a:r>
            <a:r>
              <a:rPr lang="en-US" sz="3200" dirty="0">
                <a:solidFill>
                  <a:schemeClr val="tx1"/>
                </a:solidFill>
              </a:rPr>
              <a:t> than </a:t>
            </a:r>
            <a:r>
              <a:rPr lang="en-US" sz="3200" dirty="0" err="1">
                <a:solidFill>
                  <a:schemeClr val="tx1"/>
                </a:solidFill>
              </a:rPr>
              <a:t>AutoTVM</a:t>
            </a:r>
            <a:r>
              <a:rPr lang="en-US" sz="3200" dirty="0">
                <a:solidFill>
                  <a:schemeClr val="tx1"/>
                </a:solidFill>
              </a:rPr>
              <a:t> </a:t>
            </a:r>
          </a:p>
        </p:txBody>
      </p:sp>
      <p:sp>
        <p:nvSpPr>
          <p:cNvPr id="9" name="Title 1">
            <a:extLst>
              <a:ext uri="{FF2B5EF4-FFF2-40B4-BE49-F238E27FC236}">
                <a16:creationId xmlns:a16="http://schemas.microsoft.com/office/drawing/2014/main" id="{0F6EB9FA-0335-5E42-8179-925520D44C85}"/>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Putting it all together</a:t>
            </a:r>
            <a:endParaRPr lang="en-US" sz="5000" dirty="0"/>
          </a:p>
        </p:txBody>
      </p:sp>
    </p:spTree>
    <p:extLst>
      <p:ext uri="{BB962C8B-B14F-4D97-AF65-F5344CB8AC3E}">
        <p14:creationId xmlns:p14="http://schemas.microsoft.com/office/powerpoint/2010/main" val="309295974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Slide Number Placeholder 9"/>
          <p:cNvSpPr>
            <a:spLocks noGrp="1"/>
          </p:cNvSpPr>
          <p:nvPr>
            <p:ph type="sldNum" sz="quarter" idx="12"/>
          </p:nvPr>
        </p:nvSpPr>
        <p:spPr/>
        <p:txBody>
          <a:bodyPr/>
          <a:lstStyle/>
          <a:p>
            <a:fld id="{4C8C6190-CC26-854B-999A-5802CBDE89CB}" type="slidenum">
              <a:rPr lang="en-US" smtClean="0"/>
              <a:t>28</a:t>
            </a:fld>
            <a:endParaRPr lang="en-US" dirty="0"/>
          </a:p>
        </p:txBody>
      </p:sp>
      <p:pic>
        <p:nvPicPr>
          <p:cNvPr id="8" name="Picture 7">
            <a:extLst>
              <a:ext uri="{FF2B5EF4-FFF2-40B4-BE49-F238E27FC236}">
                <a16:creationId xmlns:a16="http://schemas.microsoft.com/office/drawing/2014/main" id="{2201135A-4AE0-1041-BD84-54A6DE5FA466}"/>
              </a:ext>
            </a:extLst>
          </p:cNvPr>
          <p:cNvPicPr>
            <a:picLocks noChangeAspect="1"/>
          </p:cNvPicPr>
          <p:nvPr/>
        </p:nvPicPr>
        <p:blipFill>
          <a:blip r:embed="rId3"/>
          <a:stretch>
            <a:fillRect/>
          </a:stretch>
        </p:blipFill>
        <p:spPr>
          <a:xfrm>
            <a:off x="1874860" y="1348137"/>
            <a:ext cx="2784095" cy="2776383"/>
          </a:xfrm>
          <a:prstGeom prst="rect">
            <a:avLst/>
          </a:prstGeom>
        </p:spPr>
      </p:pic>
      <p:pic>
        <p:nvPicPr>
          <p:cNvPr id="11" name="Picture 10">
            <a:extLst>
              <a:ext uri="{FF2B5EF4-FFF2-40B4-BE49-F238E27FC236}">
                <a16:creationId xmlns:a16="http://schemas.microsoft.com/office/drawing/2014/main" id="{018966C9-F182-E34E-8898-73D7D26EEAC8}"/>
              </a:ext>
            </a:extLst>
          </p:cNvPr>
          <p:cNvPicPr>
            <a:picLocks noChangeAspect="1"/>
          </p:cNvPicPr>
          <p:nvPr/>
        </p:nvPicPr>
        <p:blipFill>
          <a:blip r:embed="rId4"/>
          <a:stretch>
            <a:fillRect/>
          </a:stretch>
        </p:blipFill>
        <p:spPr>
          <a:xfrm>
            <a:off x="7482591" y="1348136"/>
            <a:ext cx="2776383" cy="2776383"/>
          </a:xfrm>
          <a:prstGeom prst="rect">
            <a:avLst/>
          </a:prstGeom>
        </p:spPr>
      </p:pic>
      <p:pic>
        <p:nvPicPr>
          <p:cNvPr id="14" name="Picture 13">
            <a:extLst>
              <a:ext uri="{FF2B5EF4-FFF2-40B4-BE49-F238E27FC236}">
                <a16:creationId xmlns:a16="http://schemas.microsoft.com/office/drawing/2014/main" id="{62A2B8A5-40AD-C74E-9300-F23CA04DF73D}"/>
              </a:ext>
            </a:extLst>
          </p:cNvPr>
          <p:cNvPicPr>
            <a:picLocks noChangeAspect="1"/>
          </p:cNvPicPr>
          <p:nvPr/>
        </p:nvPicPr>
        <p:blipFill>
          <a:blip r:embed="rId5"/>
          <a:stretch>
            <a:fillRect/>
          </a:stretch>
        </p:blipFill>
        <p:spPr>
          <a:xfrm>
            <a:off x="721912" y="4056863"/>
            <a:ext cx="5103924" cy="973775"/>
          </a:xfrm>
          <a:prstGeom prst="rect">
            <a:avLst/>
          </a:prstGeom>
        </p:spPr>
      </p:pic>
      <p:pic>
        <p:nvPicPr>
          <p:cNvPr id="16" name="Picture 15">
            <a:extLst>
              <a:ext uri="{FF2B5EF4-FFF2-40B4-BE49-F238E27FC236}">
                <a16:creationId xmlns:a16="http://schemas.microsoft.com/office/drawing/2014/main" id="{B80D24FC-C44D-4D44-8B96-9A0E2B07E412}"/>
              </a:ext>
            </a:extLst>
          </p:cNvPr>
          <p:cNvPicPr>
            <a:picLocks noChangeAspect="1"/>
          </p:cNvPicPr>
          <p:nvPr/>
        </p:nvPicPr>
        <p:blipFill>
          <a:blip r:embed="rId6"/>
          <a:stretch>
            <a:fillRect/>
          </a:stretch>
        </p:blipFill>
        <p:spPr>
          <a:xfrm>
            <a:off x="6376586" y="4044164"/>
            <a:ext cx="4969609" cy="990564"/>
          </a:xfrm>
          <a:prstGeom prst="rect">
            <a:avLst/>
          </a:prstGeom>
        </p:spPr>
      </p:pic>
      <p:sp>
        <p:nvSpPr>
          <p:cNvPr id="9" name="Rectangle 8">
            <a:extLst>
              <a:ext uri="{FF2B5EF4-FFF2-40B4-BE49-F238E27FC236}">
                <a16:creationId xmlns:a16="http://schemas.microsoft.com/office/drawing/2014/main" id="{B209173A-50E2-6E49-8EA6-0E83015BA814}"/>
              </a:ext>
            </a:extLst>
          </p:cNvPr>
          <p:cNvSpPr/>
          <p:nvPr/>
        </p:nvSpPr>
        <p:spPr>
          <a:xfrm>
            <a:off x="508000" y="5504935"/>
            <a:ext cx="11327434"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R</a:t>
            </a:r>
            <a:r>
              <a:rPr lang="en-US" sz="2400" b="1" dirty="0">
                <a:solidFill>
                  <a:srgbClr val="008F00"/>
                </a:solidFill>
              </a:rPr>
              <a:t>E</a:t>
            </a:r>
            <a:r>
              <a:rPr lang="en-US" sz="3200" b="1" dirty="0">
                <a:solidFill>
                  <a:srgbClr val="008F00"/>
                </a:solidFill>
              </a:rPr>
              <a:t>L</a:t>
            </a:r>
            <a:r>
              <a:rPr lang="en-US" sz="2400" b="1" dirty="0">
                <a:solidFill>
                  <a:srgbClr val="008F00"/>
                </a:solidFill>
              </a:rPr>
              <a:t>E</a:t>
            </a:r>
            <a:r>
              <a:rPr lang="en-US" sz="3200" b="1" dirty="0">
                <a:solidFill>
                  <a:srgbClr val="008F00"/>
                </a:solidFill>
              </a:rPr>
              <a:t>ASE</a:t>
            </a:r>
            <a:r>
              <a:rPr lang="en-US" sz="3200" dirty="0">
                <a:solidFill>
                  <a:schemeClr val="tx1"/>
                </a:solidFill>
              </a:rPr>
              <a:t> shows </a:t>
            </a:r>
            <a:r>
              <a:rPr lang="en-US" sz="3200" b="1" dirty="0">
                <a:solidFill>
                  <a:srgbClr val="008F00"/>
                </a:solidFill>
              </a:rPr>
              <a:t>4.00x improvement</a:t>
            </a:r>
            <a:r>
              <a:rPr lang="en-US" sz="3200" dirty="0">
                <a:solidFill>
                  <a:schemeClr val="tx1"/>
                </a:solidFill>
              </a:rPr>
              <a:t> in </a:t>
            </a:r>
            <a:r>
              <a:rPr lang="en-US" sz="3200" b="1" dirty="0">
                <a:solidFill>
                  <a:srgbClr val="008F00"/>
                </a:solidFill>
              </a:rPr>
              <a:t>optimization time</a:t>
            </a:r>
          </a:p>
          <a:p>
            <a:pPr algn="ctr"/>
            <a:r>
              <a:rPr lang="en-US" sz="3200" dirty="0">
                <a:solidFill>
                  <a:schemeClr val="tx1"/>
                </a:solidFill>
              </a:rPr>
              <a:t>with </a:t>
            </a:r>
            <a:r>
              <a:rPr lang="en-US" sz="3200" b="1" dirty="0">
                <a:solidFill>
                  <a:srgbClr val="008F00"/>
                </a:solidFill>
              </a:rPr>
              <a:t>5.6% improvement</a:t>
            </a:r>
            <a:r>
              <a:rPr lang="en-US" sz="3200" dirty="0">
                <a:solidFill>
                  <a:schemeClr val="tx1"/>
                </a:solidFill>
              </a:rPr>
              <a:t> in </a:t>
            </a:r>
            <a:r>
              <a:rPr lang="en-US" sz="3200" b="1" dirty="0">
                <a:solidFill>
                  <a:srgbClr val="008F00"/>
                </a:solidFill>
              </a:rPr>
              <a:t>output performance</a:t>
            </a:r>
            <a:r>
              <a:rPr lang="en-US" sz="3200" dirty="0">
                <a:solidFill>
                  <a:schemeClr val="tx1"/>
                </a:solidFill>
              </a:rPr>
              <a:t> than </a:t>
            </a:r>
            <a:r>
              <a:rPr lang="en-US" sz="3200" dirty="0" err="1">
                <a:solidFill>
                  <a:schemeClr val="tx1"/>
                </a:solidFill>
              </a:rPr>
              <a:t>AutoTVM</a:t>
            </a:r>
            <a:r>
              <a:rPr lang="en-US" sz="3200" dirty="0">
                <a:solidFill>
                  <a:schemeClr val="tx1"/>
                </a:solidFill>
              </a:rPr>
              <a:t> </a:t>
            </a:r>
          </a:p>
        </p:txBody>
      </p:sp>
      <p:sp>
        <p:nvSpPr>
          <p:cNvPr id="15" name="Title 1">
            <a:extLst>
              <a:ext uri="{FF2B5EF4-FFF2-40B4-BE49-F238E27FC236}">
                <a16:creationId xmlns:a16="http://schemas.microsoft.com/office/drawing/2014/main" id="{C0D624D2-E7D3-5942-A475-0CFFD7015730}"/>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a:t>
            </a:r>
            <a:r>
              <a:rPr lang="en-US" sz="4000" dirty="0"/>
              <a:t>E</a:t>
            </a:r>
            <a:r>
              <a:rPr lang="en-US" sz="4800" dirty="0"/>
              <a:t>L</a:t>
            </a:r>
            <a:r>
              <a:rPr lang="en-US" sz="4000" dirty="0"/>
              <a:t>E</a:t>
            </a:r>
            <a:r>
              <a:rPr lang="en-US" sz="4800" dirty="0"/>
              <a:t>ASE</a:t>
            </a:r>
            <a:endParaRPr lang="en-US" sz="5000" dirty="0"/>
          </a:p>
        </p:txBody>
      </p:sp>
    </p:spTree>
    <p:extLst>
      <p:ext uri="{BB962C8B-B14F-4D97-AF65-F5344CB8AC3E}">
        <p14:creationId xmlns:p14="http://schemas.microsoft.com/office/powerpoint/2010/main" val="38334384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407" y="308056"/>
            <a:ext cx="11534780" cy="877278"/>
          </a:xfrm>
        </p:spPr>
        <p:txBody>
          <a:bodyPr anchor="t">
            <a:noAutofit/>
          </a:bodyPr>
          <a:lstStyle/>
          <a:p>
            <a:r>
              <a:rPr lang="en-US" sz="5000" dirty="0"/>
              <a:t>Neural network compilation</a:t>
            </a:r>
          </a:p>
        </p:txBody>
      </p:sp>
      <p:sp>
        <p:nvSpPr>
          <p:cNvPr id="6" name="Slide Number Placeholder 617">
            <a:extLst>
              <a:ext uri="{FF2B5EF4-FFF2-40B4-BE49-F238E27FC236}">
                <a16:creationId xmlns:a16="http://schemas.microsoft.com/office/drawing/2014/main" id="{918000EB-8080-3A4E-BB08-E2DD0436D2F5}"/>
              </a:ext>
            </a:extLst>
          </p:cNvPr>
          <p:cNvSpPr>
            <a:spLocks noGrp="1"/>
          </p:cNvSpPr>
          <p:nvPr>
            <p:ph type="sldNum" sz="quarter" idx="12"/>
          </p:nvPr>
        </p:nvSpPr>
        <p:spPr>
          <a:xfrm>
            <a:off x="9170435" y="6356350"/>
            <a:ext cx="2743200" cy="365125"/>
          </a:xfrm>
        </p:spPr>
        <p:txBody>
          <a:bodyPr/>
          <a:lstStyle/>
          <a:p>
            <a:fld id="{4C8C6190-CC26-854B-999A-5802CBDE89CB}" type="slidenum">
              <a:rPr lang="en-US" smtClean="0"/>
              <a:t>2</a:t>
            </a:fld>
            <a:endParaRPr lang="en-US" dirty="0"/>
          </a:p>
        </p:txBody>
      </p:sp>
      <p:grpSp>
        <p:nvGrpSpPr>
          <p:cNvPr id="20" name="Group 19">
            <a:extLst>
              <a:ext uri="{FF2B5EF4-FFF2-40B4-BE49-F238E27FC236}">
                <a16:creationId xmlns:a16="http://schemas.microsoft.com/office/drawing/2014/main" id="{951912DE-85B0-004A-9D7F-71D28BB12C10}"/>
              </a:ext>
            </a:extLst>
          </p:cNvPr>
          <p:cNvGrpSpPr/>
          <p:nvPr/>
        </p:nvGrpSpPr>
        <p:grpSpPr>
          <a:xfrm>
            <a:off x="5350935" y="3399998"/>
            <a:ext cx="6308702" cy="2952781"/>
            <a:chOff x="1946017" y="1589187"/>
            <a:chExt cx="8928053" cy="4148635"/>
          </a:xfrm>
        </p:grpSpPr>
        <p:sp>
          <p:nvSpPr>
            <p:cNvPr id="21" name="TextBox 20">
              <a:extLst>
                <a:ext uri="{FF2B5EF4-FFF2-40B4-BE49-F238E27FC236}">
                  <a16:creationId xmlns:a16="http://schemas.microsoft.com/office/drawing/2014/main" id="{763A1A50-5FB7-0D48-AB1B-8D67BC0A91A2}"/>
                </a:ext>
              </a:extLst>
            </p:cNvPr>
            <p:cNvSpPr txBox="1"/>
            <p:nvPr/>
          </p:nvSpPr>
          <p:spPr>
            <a:xfrm>
              <a:off x="1946017" y="4009759"/>
              <a:ext cx="2890496" cy="847309"/>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auto_unroll_max_step</a:t>
              </a:r>
              <a:endParaRPr lang="en-US" sz="1600" b="1" dirty="0">
                <a:solidFill>
                  <a:schemeClr val="bg1"/>
                </a:solidFill>
                <a:latin typeface="Calibri" charset="0"/>
                <a:ea typeface="Calibri" charset="0"/>
                <a:cs typeface="Calibri" charset="0"/>
              </a:endParaRPr>
            </a:p>
          </p:txBody>
        </p:sp>
        <p:sp>
          <p:nvSpPr>
            <p:cNvPr id="22" name="TextBox 21">
              <a:extLst>
                <a:ext uri="{FF2B5EF4-FFF2-40B4-BE49-F238E27FC236}">
                  <a16:creationId xmlns:a16="http://schemas.microsoft.com/office/drawing/2014/main" id="{129C818F-1343-0646-ACC5-4D3EDE99D0DF}"/>
                </a:ext>
              </a:extLst>
            </p:cNvPr>
            <p:cNvSpPr txBox="1"/>
            <p:nvPr/>
          </p:nvSpPr>
          <p:spPr>
            <a:xfrm>
              <a:off x="1946017" y="3131194"/>
              <a:ext cx="2890496" cy="837495"/>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tile_rc</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tile_ry</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tile_rx</a:t>
              </a:r>
              <a:endParaRPr lang="en-US" sz="1600" b="1" dirty="0">
                <a:solidFill>
                  <a:schemeClr val="bg1"/>
                </a:solidFill>
                <a:latin typeface="Calibri" charset="0"/>
                <a:ea typeface="Calibri" charset="0"/>
                <a:cs typeface="Calibri" charset="0"/>
              </a:endParaRPr>
            </a:p>
          </p:txBody>
        </p:sp>
        <p:sp>
          <p:nvSpPr>
            <p:cNvPr id="23" name="TextBox 22">
              <a:extLst>
                <a:ext uri="{FF2B5EF4-FFF2-40B4-BE49-F238E27FC236}">
                  <a16:creationId xmlns:a16="http://schemas.microsoft.com/office/drawing/2014/main" id="{2D7393E6-E3F3-584D-919E-C7ACB6A9AD7D}"/>
                </a:ext>
              </a:extLst>
            </p:cNvPr>
            <p:cNvSpPr txBox="1"/>
            <p:nvPr/>
          </p:nvSpPr>
          <p:spPr>
            <a:xfrm>
              <a:off x="1946017" y="2239122"/>
              <a:ext cx="2890496" cy="851003"/>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tile_f</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tile_y</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tile_x</a:t>
              </a:r>
              <a:endParaRPr lang="en-US" sz="1600" b="1" dirty="0">
                <a:solidFill>
                  <a:schemeClr val="bg1"/>
                </a:solidFill>
                <a:latin typeface="Calibri" charset="0"/>
                <a:ea typeface="Calibri" charset="0"/>
                <a:cs typeface="Calibri" charset="0"/>
              </a:endParaRPr>
            </a:p>
          </p:txBody>
        </p:sp>
        <p:sp>
          <p:nvSpPr>
            <p:cNvPr id="24" name="TextBox 23">
              <a:extLst>
                <a:ext uri="{FF2B5EF4-FFF2-40B4-BE49-F238E27FC236}">
                  <a16:creationId xmlns:a16="http://schemas.microsoft.com/office/drawing/2014/main" id="{5C76BF8B-50B9-C441-A62F-02869FF885DE}"/>
                </a:ext>
              </a:extLst>
            </p:cNvPr>
            <p:cNvSpPr txBox="1"/>
            <p:nvPr/>
          </p:nvSpPr>
          <p:spPr>
            <a:xfrm>
              <a:off x="1946017" y="1589187"/>
              <a:ext cx="2890496" cy="608866"/>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a:solidFill>
                    <a:schemeClr val="bg1"/>
                  </a:solidFill>
                  <a:latin typeface="Calibri" charset="0"/>
                  <a:ea typeface="Calibri" charset="0"/>
                  <a:cs typeface="Calibri" charset="0"/>
                </a:rPr>
                <a:t>Dimension / Knob</a:t>
              </a:r>
            </a:p>
          </p:txBody>
        </p:sp>
        <p:sp>
          <p:nvSpPr>
            <p:cNvPr id="25" name="TextBox 24">
              <a:extLst>
                <a:ext uri="{FF2B5EF4-FFF2-40B4-BE49-F238E27FC236}">
                  <a16:creationId xmlns:a16="http://schemas.microsoft.com/office/drawing/2014/main" id="{68750ECB-0521-4546-B2F3-58D38EBAE554}"/>
                </a:ext>
              </a:extLst>
            </p:cNvPr>
            <p:cNvSpPr txBox="1"/>
            <p:nvPr/>
          </p:nvSpPr>
          <p:spPr>
            <a:xfrm>
              <a:off x="4906702" y="4017382"/>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Threshold of # of steps in the loop to be </a:t>
              </a:r>
            </a:p>
            <a:p>
              <a:pPr algn="ctr"/>
              <a:r>
                <a:rPr lang="en-US" sz="1600" b="1" dirty="0"/>
                <a:t>automatically unrolled during code generation</a:t>
              </a:r>
            </a:p>
          </p:txBody>
        </p:sp>
        <p:sp>
          <p:nvSpPr>
            <p:cNvPr id="26" name="TextBox 25">
              <a:extLst>
                <a:ext uri="{FF2B5EF4-FFF2-40B4-BE49-F238E27FC236}">
                  <a16:creationId xmlns:a16="http://schemas.microsoft.com/office/drawing/2014/main" id="{B7B4279A-C21D-AF4C-8EEE-619D321CC141}"/>
                </a:ext>
              </a:extLst>
            </p:cNvPr>
            <p:cNvSpPr txBox="1"/>
            <p:nvPr/>
          </p:nvSpPr>
          <p:spPr>
            <a:xfrm>
              <a:off x="4906702" y="3136628"/>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Tiling and binding for reduction axis such as </a:t>
              </a:r>
            </a:p>
            <a:p>
              <a:pPr algn="ctr"/>
              <a:r>
                <a:rPr lang="en-US" sz="1600" b="1" dirty="0"/>
                <a:t>channels, height, and width of filters </a:t>
              </a:r>
            </a:p>
          </p:txBody>
        </p:sp>
        <p:sp>
          <p:nvSpPr>
            <p:cNvPr id="27" name="TextBox 26">
              <a:extLst>
                <a:ext uri="{FF2B5EF4-FFF2-40B4-BE49-F238E27FC236}">
                  <a16:creationId xmlns:a16="http://schemas.microsoft.com/office/drawing/2014/main" id="{5663ECFD-2A62-BE41-9F9E-435DC4F928D3}"/>
                </a:ext>
              </a:extLst>
            </p:cNvPr>
            <p:cNvSpPr txBox="1"/>
            <p:nvPr/>
          </p:nvSpPr>
          <p:spPr>
            <a:xfrm>
              <a:off x="4906702" y="2250441"/>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Tiling and binding for # of filters, height, </a:t>
              </a:r>
            </a:p>
            <a:p>
              <a:pPr algn="ctr"/>
              <a:r>
                <a:rPr lang="en-US" sz="1600" b="1" dirty="0"/>
                <a:t>and width of feature map</a:t>
              </a:r>
            </a:p>
          </p:txBody>
        </p:sp>
        <p:sp>
          <p:nvSpPr>
            <p:cNvPr id="28" name="TextBox 27">
              <a:extLst>
                <a:ext uri="{FF2B5EF4-FFF2-40B4-BE49-F238E27FC236}">
                  <a16:creationId xmlns:a16="http://schemas.microsoft.com/office/drawing/2014/main" id="{3D536E1C-AC97-D04D-B5C0-AD7FF8744D73}"/>
                </a:ext>
              </a:extLst>
            </p:cNvPr>
            <p:cNvSpPr txBox="1"/>
            <p:nvPr/>
          </p:nvSpPr>
          <p:spPr>
            <a:xfrm>
              <a:off x="4906702" y="1597000"/>
              <a:ext cx="5967368"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1600" b="1" dirty="0">
                  <a:solidFill>
                    <a:schemeClr val="bg1"/>
                  </a:solidFill>
                  <a:latin typeface="Calibri" charset="0"/>
                  <a:ea typeface="Calibri" charset="0"/>
                  <a:cs typeface="Calibri" charset="0"/>
                </a:rPr>
                <a:t>Description</a:t>
              </a:r>
            </a:p>
          </p:txBody>
        </p:sp>
        <p:sp>
          <p:nvSpPr>
            <p:cNvPr id="29" name="TextBox 28">
              <a:extLst>
                <a:ext uri="{FF2B5EF4-FFF2-40B4-BE49-F238E27FC236}">
                  <a16:creationId xmlns:a16="http://schemas.microsoft.com/office/drawing/2014/main" id="{12AEAAE2-2089-D945-A118-428622477968}"/>
                </a:ext>
              </a:extLst>
            </p:cNvPr>
            <p:cNvSpPr txBox="1"/>
            <p:nvPr/>
          </p:nvSpPr>
          <p:spPr>
            <a:xfrm>
              <a:off x="1946017" y="4898137"/>
              <a:ext cx="2890496" cy="832062"/>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unroll_explicit</a:t>
              </a:r>
              <a:endParaRPr lang="en-US" sz="1600" b="1" dirty="0">
                <a:solidFill>
                  <a:schemeClr val="bg1"/>
                </a:solidFill>
                <a:latin typeface="Calibri" charset="0"/>
                <a:ea typeface="Calibri" charset="0"/>
                <a:cs typeface="Calibri" charset="0"/>
              </a:endParaRPr>
            </a:p>
          </p:txBody>
        </p:sp>
        <p:sp>
          <p:nvSpPr>
            <p:cNvPr id="30" name="TextBox 29">
              <a:extLst>
                <a:ext uri="{FF2B5EF4-FFF2-40B4-BE49-F238E27FC236}">
                  <a16:creationId xmlns:a16="http://schemas.microsoft.com/office/drawing/2014/main" id="{9F650404-682E-134A-8E36-DB56D011B635}"/>
                </a:ext>
              </a:extLst>
            </p:cNvPr>
            <p:cNvSpPr txBox="1"/>
            <p:nvPr/>
          </p:nvSpPr>
          <p:spPr>
            <a:xfrm>
              <a:off x="4906702" y="4898136"/>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Explicit hint for code generation phase </a:t>
              </a:r>
            </a:p>
            <a:p>
              <a:pPr algn="ctr"/>
              <a:r>
                <a:rPr lang="en-US" sz="1600" b="1" dirty="0"/>
                <a:t>to unroll the loop</a:t>
              </a:r>
            </a:p>
          </p:txBody>
        </p:sp>
      </p:grpSp>
      <p:pic>
        <p:nvPicPr>
          <p:cNvPr id="4" name="Picture 3">
            <a:extLst>
              <a:ext uri="{FF2B5EF4-FFF2-40B4-BE49-F238E27FC236}">
                <a16:creationId xmlns:a16="http://schemas.microsoft.com/office/drawing/2014/main" id="{EDCFE608-A5DB-764E-8D6F-51D6B7E04691}"/>
              </a:ext>
            </a:extLst>
          </p:cNvPr>
          <p:cNvPicPr>
            <a:picLocks noChangeAspect="1"/>
          </p:cNvPicPr>
          <p:nvPr/>
        </p:nvPicPr>
        <p:blipFill>
          <a:blip r:embed="rId3"/>
          <a:stretch>
            <a:fillRect/>
          </a:stretch>
        </p:blipFill>
        <p:spPr>
          <a:xfrm>
            <a:off x="370940" y="3399998"/>
            <a:ext cx="4777184" cy="2097992"/>
          </a:xfrm>
          <a:prstGeom prst="rect">
            <a:avLst/>
          </a:prstGeom>
        </p:spPr>
      </p:pic>
      <p:pic>
        <p:nvPicPr>
          <p:cNvPr id="31" name="Picture 30">
            <a:extLst>
              <a:ext uri="{FF2B5EF4-FFF2-40B4-BE49-F238E27FC236}">
                <a16:creationId xmlns:a16="http://schemas.microsoft.com/office/drawing/2014/main" id="{D8D18F5C-B91F-F74F-A172-2C4433BEA850}"/>
              </a:ext>
            </a:extLst>
          </p:cNvPr>
          <p:cNvPicPr>
            <a:picLocks noChangeAspect="1"/>
          </p:cNvPicPr>
          <p:nvPr/>
        </p:nvPicPr>
        <p:blipFill>
          <a:blip r:embed="rId4"/>
          <a:stretch>
            <a:fillRect/>
          </a:stretch>
        </p:blipFill>
        <p:spPr>
          <a:xfrm>
            <a:off x="829383" y="1234248"/>
            <a:ext cx="10684668" cy="1382307"/>
          </a:xfrm>
          <a:prstGeom prst="rect">
            <a:avLst/>
          </a:prstGeom>
        </p:spPr>
      </p:pic>
      <p:sp>
        <p:nvSpPr>
          <p:cNvPr id="32" name="Title 1">
            <a:extLst>
              <a:ext uri="{FF2B5EF4-FFF2-40B4-BE49-F238E27FC236}">
                <a16:creationId xmlns:a16="http://schemas.microsoft.com/office/drawing/2014/main" id="{7D680756-57CF-C645-AA8B-9F6C32D4FBD0}"/>
              </a:ext>
            </a:extLst>
          </p:cNvPr>
          <p:cNvSpPr txBox="1">
            <a:spLocks/>
          </p:cNvSpPr>
          <p:nvPr/>
        </p:nvSpPr>
        <p:spPr>
          <a:xfrm>
            <a:off x="321344" y="2846921"/>
            <a:ext cx="4386454" cy="5780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Code Template</a:t>
            </a:r>
          </a:p>
        </p:txBody>
      </p:sp>
      <p:sp>
        <p:nvSpPr>
          <p:cNvPr id="33" name="Title 1">
            <a:extLst>
              <a:ext uri="{FF2B5EF4-FFF2-40B4-BE49-F238E27FC236}">
                <a16:creationId xmlns:a16="http://schemas.microsoft.com/office/drawing/2014/main" id="{B30F37A0-6EEE-BC4E-B07C-3A1109789E32}"/>
              </a:ext>
            </a:extLst>
          </p:cNvPr>
          <p:cNvSpPr txBox="1">
            <a:spLocks/>
          </p:cNvSpPr>
          <p:nvPr/>
        </p:nvSpPr>
        <p:spPr>
          <a:xfrm>
            <a:off x="5253805" y="2846921"/>
            <a:ext cx="4386454" cy="5780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Design Space</a:t>
            </a:r>
          </a:p>
        </p:txBody>
      </p:sp>
    </p:spTree>
    <p:extLst>
      <p:ext uri="{BB962C8B-B14F-4D97-AF65-F5344CB8AC3E}">
        <p14:creationId xmlns:p14="http://schemas.microsoft.com/office/powerpoint/2010/main" val="1856698213"/>
      </p:ext>
    </p:extLst>
  </p:cSld>
  <p:clrMapOvr>
    <a:masterClrMapping/>
  </p:clrMapOvr>
  <mc:AlternateContent xmlns:mc="http://schemas.openxmlformats.org/markup-compatibility/2006" xmlns:p14="http://schemas.microsoft.com/office/powerpoint/2010/main">
    <mc:Choice Requires="p14">
      <p:transition spd="slow" p14:dur="2000" advTm="52946"/>
    </mc:Choice>
    <mc:Fallback xmlns="">
      <p:transition spd="slow" advTm="52946"/>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15"/>
          <p:cNvSpPr>
            <a:spLocks noGrp="1"/>
          </p:cNvSpPr>
          <p:nvPr>
            <p:ph type="sldNum" sz="quarter" idx="12"/>
          </p:nvPr>
        </p:nvSpPr>
        <p:spPr/>
        <p:txBody>
          <a:bodyPr/>
          <a:lstStyle/>
          <a:p>
            <a:fld id="{4C8C6190-CC26-854B-999A-5802CBDE89CB}" type="slidenum">
              <a:rPr lang="en-US" smtClean="0"/>
              <a:t>29</a:t>
            </a:fld>
            <a:endParaRPr lang="en-US" dirty="0"/>
          </a:p>
        </p:txBody>
      </p:sp>
      <p:sp>
        <p:nvSpPr>
          <p:cNvPr id="10" name="TextBox 9">
            <a:extLst>
              <a:ext uri="{FF2B5EF4-FFF2-40B4-BE49-F238E27FC236}">
                <a16:creationId xmlns:a16="http://schemas.microsoft.com/office/drawing/2014/main" id="{C39F29BD-3683-434E-B93F-0C5AF24CDE17}"/>
              </a:ext>
            </a:extLst>
          </p:cNvPr>
          <p:cNvSpPr txBox="1"/>
          <p:nvPr/>
        </p:nvSpPr>
        <p:spPr>
          <a:xfrm>
            <a:off x="74049" y="2116817"/>
            <a:ext cx="12117952" cy="351923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35719" tIns="35719" rIns="35719" bIns="35719" numCol="1" spcCol="38100" rtlCol="0" anchor="ctr">
            <a:spAutoFit/>
          </a:bodyPr>
          <a:lstStyle/>
          <a:p>
            <a:pPr marL="514350" indent="-514350" defTabSz="410751" hangingPunct="0">
              <a:buAutoNum type="arabicPeriod"/>
            </a:pPr>
            <a:r>
              <a:rPr lang="en-US" sz="3200" dirty="0">
                <a:ea typeface="Calibri" charset="0"/>
                <a:cs typeface="Calibri" charset="0"/>
              </a:rPr>
              <a:t>We formulating optimizing compilation of DNNs as a </a:t>
            </a:r>
            <a:r>
              <a:rPr lang="en-US" sz="3200" b="1" dirty="0">
                <a:solidFill>
                  <a:srgbClr val="008F00"/>
                </a:solidFill>
                <a:ea typeface="Calibri" charset="0"/>
                <a:cs typeface="Calibri" charset="0"/>
              </a:rPr>
              <a:t>Reinforcement Learning</a:t>
            </a:r>
            <a:r>
              <a:rPr lang="en-US" sz="3200" dirty="0">
                <a:ea typeface="Calibri" charset="0"/>
                <a:cs typeface="Calibri" charset="0"/>
              </a:rPr>
              <a:t> problem in contrast to simulated annealing taking </a:t>
            </a:r>
            <a:r>
              <a:rPr lang="en-US" sz="3200" b="1" dirty="0">
                <a:solidFill>
                  <a:srgbClr val="008F00"/>
                </a:solidFill>
                <a:ea typeface="Calibri" charset="0"/>
                <a:cs typeface="Calibri" charset="0"/>
              </a:rPr>
              <a:t>fewer steps to converge to better or same quality solution</a:t>
            </a:r>
            <a:r>
              <a:rPr lang="en-US" sz="3200" dirty="0">
                <a:ea typeface="Calibri" charset="0"/>
                <a:cs typeface="Calibri" charset="0"/>
              </a:rPr>
              <a:t>.</a:t>
            </a:r>
          </a:p>
          <a:p>
            <a:pPr marL="514350" indent="-514350" defTabSz="410751" hangingPunct="0">
              <a:buAutoNum type="arabicPeriod"/>
            </a:pPr>
            <a:endParaRPr lang="en-US" sz="3200" dirty="0">
              <a:ea typeface="Calibri" charset="0"/>
              <a:cs typeface="Calibri" charset="0"/>
            </a:endParaRPr>
          </a:p>
          <a:p>
            <a:pPr marL="514350" indent="-514350" defTabSz="410751" hangingPunct="0">
              <a:buAutoNum type="arabicPeriod"/>
            </a:pPr>
            <a:r>
              <a:rPr lang="en-US" sz="3200" dirty="0">
                <a:ea typeface="Calibri" charset="0"/>
                <a:cs typeface="Calibri" charset="0"/>
              </a:rPr>
              <a:t>We devise an </a:t>
            </a:r>
            <a:r>
              <a:rPr lang="en-US" sz="3200" b="1" dirty="0">
                <a:solidFill>
                  <a:srgbClr val="008F00"/>
                </a:solidFill>
                <a:ea typeface="Calibri" charset="0"/>
                <a:cs typeface="Calibri" charset="0"/>
              </a:rPr>
              <a:t>Adaptive Sampling</a:t>
            </a:r>
            <a:r>
              <a:rPr lang="en-US" sz="3200" dirty="0">
                <a:ea typeface="Calibri" charset="0"/>
                <a:cs typeface="Calibri" charset="0"/>
              </a:rPr>
              <a:t> algorithm that leverages clustering to </a:t>
            </a:r>
            <a:r>
              <a:rPr lang="en-US" sz="3200" b="1" dirty="0">
                <a:solidFill>
                  <a:srgbClr val="008F00"/>
                </a:solidFill>
                <a:ea typeface="Calibri" charset="0"/>
                <a:cs typeface="Calibri" charset="0"/>
              </a:rPr>
              <a:t>focus measurements to representative samples</a:t>
            </a:r>
            <a:r>
              <a:rPr lang="en-US" sz="3200" dirty="0">
                <a:ea typeface="Calibri" charset="0"/>
                <a:cs typeface="Calibri" charset="0"/>
              </a:rPr>
              <a:t>, reducing number of measurements while keeping their relevance to search high.</a:t>
            </a:r>
          </a:p>
        </p:txBody>
      </p:sp>
      <p:sp>
        <p:nvSpPr>
          <p:cNvPr id="6" name="Title 1">
            <a:extLst>
              <a:ext uri="{FF2B5EF4-FFF2-40B4-BE49-F238E27FC236}">
                <a16:creationId xmlns:a16="http://schemas.microsoft.com/office/drawing/2014/main" id="{0684DC74-FE8A-2C4E-9A47-4B6B60BBEAE4}"/>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Conclusion</a:t>
            </a:r>
            <a:endParaRPr lang="en-US" sz="5000" dirty="0"/>
          </a:p>
        </p:txBody>
      </p:sp>
    </p:spTree>
    <p:extLst>
      <p:ext uri="{BB962C8B-B14F-4D97-AF65-F5344CB8AC3E}">
        <p14:creationId xmlns:p14="http://schemas.microsoft.com/office/powerpoint/2010/main" val="179980229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407" y="308056"/>
            <a:ext cx="11534780" cy="877278"/>
          </a:xfrm>
        </p:spPr>
        <p:txBody>
          <a:bodyPr anchor="t">
            <a:noAutofit/>
          </a:bodyPr>
          <a:lstStyle/>
          <a:p>
            <a:r>
              <a:rPr lang="en-US" sz="5000" dirty="0"/>
              <a:t>Neural network compilation</a:t>
            </a:r>
          </a:p>
        </p:txBody>
      </p:sp>
      <p:sp>
        <p:nvSpPr>
          <p:cNvPr id="6" name="Slide Number Placeholder 617">
            <a:extLst>
              <a:ext uri="{FF2B5EF4-FFF2-40B4-BE49-F238E27FC236}">
                <a16:creationId xmlns:a16="http://schemas.microsoft.com/office/drawing/2014/main" id="{918000EB-8080-3A4E-BB08-E2DD0436D2F5}"/>
              </a:ext>
            </a:extLst>
          </p:cNvPr>
          <p:cNvSpPr>
            <a:spLocks noGrp="1"/>
          </p:cNvSpPr>
          <p:nvPr>
            <p:ph type="sldNum" sz="quarter" idx="12"/>
          </p:nvPr>
        </p:nvSpPr>
        <p:spPr>
          <a:xfrm>
            <a:off x="9170435" y="6356350"/>
            <a:ext cx="2743200" cy="365125"/>
          </a:xfrm>
        </p:spPr>
        <p:txBody>
          <a:bodyPr/>
          <a:lstStyle/>
          <a:p>
            <a:fld id="{4C8C6190-CC26-854B-999A-5802CBDE89CB}" type="slidenum">
              <a:rPr lang="en-US" smtClean="0"/>
              <a:t>3</a:t>
            </a:fld>
            <a:endParaRPr lang="en-US" dirty="0"/>
          </a:p>
        </p:txBody>
      </p:sp>
      <p:grpSp>
        <p:nvGrpSpPr>
          <p:cNvPr id="20" name="Group 19">
            <a:extLst>
              <a:ext uri="{FF2B5EF4-FFF2-40B4-BE49-F238E27FC236}">
                <a16:creationId xmlns:a16="http://schemas.microsoft.com/office/drawing/2014/main" id="{951912DE-85B0-004A-9D7F-71D28BB12C10}"/>
              </a:ext>
            </a:extLst>
          </p:cNvPr>
          <p:cNvGrpSpPr/>
          <p:nvPr/>
        </p:nvGrpSpPr>
        <p:grpSpPr>
          <a:xfrm>
            <a:off x="5350935" y="3399998"/>
            <a:ext cx="6308702" cy="2952781"/>
            <a:chOff x="1946017" y="1589187"/>
            <a:chExt cx="8928053" cy="4148635"/>
          </a:xfrm>
        </p:grpSpPr>
        <p:sp>
          <p:nvSpPr>
            <p:cNvPr id="21" name="TextBox 20">
              <a:extLst>
                <a:ext uri="{FF2B5EF4-FFF2-40B4-BE49-F238E27FC236}">
                  <a16:creationId xmlns:a16="http://schemas.microsoft.com/office/drawing/2014/main" id="{763A1A50-5FB7-0D48-AB1B-8D67BC0A91A2}"/>
                </a:ext>
              </a:extLst>
            </p:cNvPr>
            <p:cNvSpPr txBox="1"/>
            <p:nvPr/>
          </p:nvSpPr>
          <p:spPr>
            <a:xfrm>
              <a:off x="1946017" y="4009759"/>
              <a:ext cx="2890496" cy="847309"/>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auto_unroll_max_step</a:t>
              </a:r>
              <a:endParaRPr lang="en-US" sz="1600" b="1" dirty="0">
                <a:solidFill>
                  <a:schemeClr val="bg1"/>
                </a:solidFill>
                <a:latin typeface="Calibri" charset="0"/>
                <a:ea typeface="Calibri" charset="0"/>
                <a:cs typeface="Calibri" charset="0"/>
              </a:endParaRPr>
            </a:p>
          </p:txBody>
        </p:sp>
        <p:sp>
          <p:nvSpPr>
            <p:cNvPr id="22" name="TextBox 21">
              <a:extLst>
                <a:ext uri="{FF2B5EF4-FFF2-40B4-BE49-F238E27FC236}">
                  <a16:creationId xmlns:a16="http://schemas.microsoft.com/office/drawing/2014/main" id="{129C818F-1343-0646-ACC5-4D3EDE99D0DF}"/>
                </a:ext>
              </a:extLst>
            </p:cNvPr>
            <p:cNvSpPr txBox="1"/>
            <p:nvPr/>
          </p:nvSpPr>
          <p:spPr>
            <a:xfrm>
              <a:off x="1946017" y="3131194"/>
              <a:ext cx="2890496" cy="837495"/>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tile_rc</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tile_ry</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tile_rx</a:t>
              </a:r>
              <a:endParaRPr lang="en-US" sz="1600" b="1" dirty="0">
                <a:solidFill>
                  <a:schemeClr val="bg1"/>
                </a:solidFill>
                <a:latin typeface="Calibri" charset="0"/>
                <a:ea typeface="Calibri" charset="0"/>
                <a:cs typeface="Calibri" charset="0"/>
              </a:endParaRPr>
            </a:p>
          </p:txBody>
        </p:sp>
        <p:sp>
          <p:nvSpPr>
            <p:cNvPr id="23" name="TextBox 22">
              <a:extLst>
                <a:ext uri="{FF2B5EF4-FFF2-40B4-BE49-F238E27FC236}">
                  <a16:creationId xmlns:a16="http://schemas.microsoft.com/office/drawing/2014/main" id="{2D7393E6-E3F3-584D-919E-C7ACB6A9AD7D}"/>
                </a:ext>
              </a:extLst>
            </p:cNvPr>
            <p:cNvSpPr txBox="1"/>
            <p:nvPr/>
          </p:nvSpPr>
          <p:spPr>
            <a:xfrm>
              <a:off x="1946017" y="2239122"/>
              <a:ext cx="2890496" cy="851003"/>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tile_f</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tile_y</a:t>
              </a:r>
              <a:r>
                <a:rPr lang="en-US" sz="1600" b="1" dirty="0">
                  <a:solidFill>
                    <a:schemeClr val="bg1"/>
                  </a:solidFill>
                  <a:latin typeface="Calibri" charset="0"/>
                  <a:ea typeface="Calibri" charset="0"/>
                  <a:cs typeface="Calibri" charset="0"/>
                </a:rPr>
                <a:t>, </a:t>
              </a:r>
              <a:r>
                <a:rPr lang="en-US" sz="1600" b="1" dirty="0" err="1">
                  <a:solidFill>
                    <a:schemeClr val="bg1"/>
                  </a:solidFill>
                  <a:latin typeface="Calibri" charset="0"/>
                  <a:ea typeface="Calibri" charset="0"/>
                  <a:cs typeface="Calibri" charset="0"/>
                </a:rPr>
                <a:t>tile_x</a:t>
              </a:r>
              <a:endParaRPr lang="en-US" sz="1600" b="1" dirty="0">
                <a:solidFill>
                  <a:schemeClr val="bg1"/>
                </a:solidFill>
                <a:latin typeface="Calibri" charset="0"/>
                <a:ea typeface="Calibri" charset="0"/>
                <a:cs typeface="Calibri" charset="0"/>
              </a:endParaRPr>
            </a:p>
          </p:txBody>
        </p:sp>
        <p:sp>
          <p:nvSpPr>
            <p:cNvPr id="24" name="TextBox 23">
              <a:extLst>
                <a:ext uri="{FF2B5EF4-FFF2-40B4-BE49-F238E27FC236}">
                  <a16:creationId xmlns:a16="http://schemas.microsoft.com/office/drawing/2014/main" id="{5C76BF8B-50B9-C441-A62F-02869FF885DE}"/>
                </a:ext>
              </a:extLst>
            </p:cNvPr>
            <p:cNvSpPr txBox="1"/>
            <p:nvPr/>
          </p:nvSpPr>
          <p:spPr>
            <a:xfrm>
              <a:off x="1946017" y="1589187"/>
              <a:ext cx="2890496" cy="608866"/>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a:solidFill>
                    <a:schemeClr val="bg1"/>
                  </a:solidFill>
                  <a:latin typeface="Calibri" charset="0"/>
                  <a:ea typeface="Calibri" charset="0"/>
                  <a:cs typeface="Calibri" charset="0"/>
                </a:rPr>
                <a:t>Dimension / Knob</a:t>
              </a:r>
            </a:p>
          </p:txBody>
        </p:sp>
        <p:sp>
          <p:nvSpPr>
            <p:cNvPr id="25" name="TextBox 24">
              <a:extLst>
                <a:ext uri="{FF2B5EF4-FFF2-40B4-BE49-F238E27FC236}">
                  <a16:creationId xmlns:a16="http://schemas.microsoft.com/office/drawing/2014/main" id="{68750ECB-0521-4546-B2F3-58D38EBAE554}"/>
                </a:ext>
              </a:extLst>
            </p:cNvPr>
            <p:cNvSpPr txBox="1"/>
            <p:nvPr/>
          </p:nvSpPr>
          <p:spPr>
            <a:xfrm>
              <a:off x="4906702" y="4017382"/>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Threshold of # of steps in the loop to be </a:t>
              </a:r>
            </a:p>
            <a:p>
              <a:pPr algn="ctr"/>
              <a:r>
                <a:rPr lang="en-US" sz="1600" b="1" dirty="0"/>
                <a:t>automatically unrolled during code generation</a:t>
              </a:r>
            </a:p>
          </p:txBody>
        </p:sp>
        <p:sp>
          <p:nvSpPr>
            <p:cNvPr id="26" name="TextBox 25">
              <a:extLst>
                <a:ext uri="{FF2B5EF4-FFF2-40B4-BE49-F238E27FC236}">
                  <a16:creationId xmlns:a16="http://schemas.microsoft.com/office/drawing/2014/main" id="{B7B4279A-C21D-AF4C-8EEE-619D321CC141}"/>
                </a:ext>
              </a:extLst>
            </p:cNvPr>
            <p:cNvSpPr txBox="1"/>
            <p:nvPr/>
          </p:nvSpPr>
          <p:spPr>
            <a:xfrm>
              <a:off x="4906702" y="3136628"/>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Tiling and binding for reduction axis such as </a:t>
              </a:r>
            </a:p>
            <a:p>
              <a:pPr algn="ctr"/>
              <a:r>
                <a:rPr lang="en-US" sz="1600" b="1" dirty="0"/>
                <a:t>channels, height, and width of filters </a:t>
              </a:r>
            </a:p>
          </p:txBody>
        </p:sp>
        <p:sp>
          <p:nvSpPr>
            <p:cNvPr id="27" name="TextBox 26">
              <a:extLst>
                <a:ext uri="{FF2B5EF4-FFF2-40B4-BE49-F238E27FC236}">
                  <a16:creationId xmlns:a16="http://schemas.microsoft.com/office/drawing/2014/main" id="{5663ECFD-2A62-BE41-9F9E-435DC4F928D3}"/>
                </a:ext>
              </a:extLst>
            </p:cNvPr>
            <p:cNvSpPr txBox="1"/>
            <p:nvPr/>
          </p:nvSpPr>
          <p:spPr>
            <a:xfrm>
              <a:off x="4906702" y="2250441"/>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Tiling and binding for # of filters, height, </a:t>
              </a:r>
            </a:p>
            <a:p>
              <a:pPr algn="ctr"/>
              <a:r>
                <a:rPr lang="en-US" sz="1600" b="1" dirty="0"/>
                <a:t>and width of feature map</a:t>
              </a:r>
            </a:p>
          </p:txBody>
        </p:sp>
        <p:sp>
          <p:nvSpPr>
            <p:cNvPr id="28" name="TextBox 27">
              <a:extLst>
                <a:ext uri="{FF2B5EF4-FFF2-40B4-BE49-F238E27FC236}">
                  <a16:creationId xmlns:a16="http://schemas.microsoft.com/office/drawing/2014/main" id="{3D536E1C-AC97-D04D-B5C0-AD7FF8744D73}"/>
                </a:ext>
              </a:extLst>
            </p:cNvPr>
            <p:cNvSpPr txBox="1"/>
            <p:nvPr/>
          </p:nvSpPr>
          <p:spPr>
            <a:xfrm>
              <a:off x="4906702" y="1597000"/>
              <a:ext cx="5967368" cy="608866"/>
            </a:xfrm>
            <a:prstGeom prst="rect">
              <a:avLst/>
            </a:prstGeom>
            <a:solidFill>
              <a:srgbClr val="275D90"/>
            </a:solidFill>
            <a:ln w="19050" cmpd="sng">
              <a:solidFill>
                <a:schemeClr val="accent1"/>
              </a:solidFill>
            </a:ln>
          </p:spPr>
          <p:txBody>
            <a:bodyPr wrap="square" lIns="56634" tIns="56634" rIns="56634" bIns="56634" rtlCol="0" anchor="ctr" anchorCtr="0">
              <a:noAutofit/>
            </a:bodyPr>
            <a:lstStyle/>
            <a:p>
              <a:pPr algn="ctr"/>
              <a:r>
                <a:rPr lang="en-US" sz="1600" b="1" dirty="0">
                  <a:solidFill>
                    <a:schemeClr val="bg1"/>
                  </a:solidFill>
                  <a:latin typeface="Calibri" charset="0"/>
                  <a:ea typeface="Calibri" charset="0"/>
                  <a:cs typeface="Calibri" charset="0"/>
                </a:rPr>
                <a:t>Description</a:t>
              </a:r>
            </a:p>
          </p:txBody>
        </p:sp>
        <p:sp>
          <p:nvSpPr>
            <p:cNvPr id="29" name="TextBox 28">
              <a:extLst>
                <a:ext uri="{FF2B5EF4-FFF2-40B4-BE49-F238E27FC236}">
                  <a16:creationId xmlns:a16="http://schemas.microsoft.com/office/drawing/2014/main" id="{12AEAAE2-2089-D945-A118-428622477968}"/>
                </a:ext>
              </a:extLst>
            </p:cNvPr>
            <p:cNvSpPr txBox="1"/>
            <p:nvPr/>
          </p:nvSpPr>
          <p:spPr>
            <a:xfrm>
              <a:off x="1946017" y="4898137"/>
              <a:ext cx="2890496" cy="832062"/>
            </a:xfrm>
            <a:prstGeom prst="rect">
              <a:avLst/>
            </a:prstGeom>
            <a:solidFill>
              <a:srgbClr val="275D90"/>
            </a:solidFill>
            <a:ln w="19050" cmpd="sng">
              <a:solidFill>
                <a:srgbClr val="2E75B6"/>
              </a:solidFill>
            </a:ln>
          </p:spPr>
          <p:txBody>
            <a:bodyPr wrap="square" lIns="56634" tIns="56634" rIns="56634" bIns="56634" rtlCol="0" anchor="ctr" anchorCtr="0">
              <a:noAutofit/>
            </a:bodyPr>
            <a:lstStyle/>
            <a:p>
              <a:pPr algn="ctr"/>
              <a:r>
                <a:rPr lang="en-US" sz="1600" b="1" dirty="0" err="1">
                  <a:solidFill>
                    <a:schemeClr val="bg1"/>
                  </a:solidFill>
                  <a:latin typeface="Calibri" charset="0"/>
                  <a:ea typeface="Calibri" charset="0"/>
                  <a:cs typeface="Calibri" charset="0"/>
                </a:rPr>
                <a:t>unroll_explicit</a:t>
              </a:r>
              <a:endParaRPr lang="en-US" sz="1600" b="1" dirty="0">
                <a:solidFill>
                  <a:schemeClr val="bg1"/>
                </a:solidFill>
                <a:latin typeface="Calibri" charset="0"/>
                <a:ea typeface="Calibri" charset="0"/>
                <a:cs typeface="Calibri" charset="0"/>
              </a:endParaRPr>
            </a:p>
          </p:txBody>
        </p:sp>
        <p:sp>
          <p:nvSpPr>
            <p:cNvPr id="30" name="TextBox 29">
              <a:extLst>
                <a:ext uri="{FF2B5EF4-FFF2-40B4-BE49-F238E27FC236}">
                  <a16:creationId xmlns:a16="http://schemas.microsoft.com/office/drawing/2014/main" id="{9F650404-682E-134A-8E36-DB56D011B635}"/>
                </a:ext>
              </a:extLst>
            </p:cNvPr>
            <p:cNvSpPr txBox="1"/>
            <p:nvPr/>
          </p:nvSpPr>
          <p:spPr>
            <a:xfrm>
              <a:off x="4906702" y="4898136"/>
              <a:ext cx="5967368" cy="839686"/>
            </a:xfrm>
            <a:prstGeom prst="rect">
              <a:avLst/>
            </a:prstGeom>
            <a:noFill/>
            <a:ln w="19050" cmpd="sng">
              <a:solidFill>
                <a:schemeClr val="accent1"/>
              </a:solidFill>
            </a:ln>
          </p:spPr>
          <p:txBody>
            <a:bodyPr wrap="square" lIns="146304" tIns="56634" rIns="56634" bIns="56634" rtlCol="0" anchor="ctr" anchorCtr="0">
              <a:noAutofit/>
            </a:bodyPr>
            <a:lstStyle/>
            <a:p>
              <a:pPr algn="ctr"/>
              <a:r>
                <a:rPr lang="en-US" sz="1600" b="1" dirty="0"/>
                <a:t>Explicit hint for code generation phase </a:t>
              </a:r>
            </a:p>
            <a:p>
              <a:pPr algn="ctr"/>
              <a:r>
                <a:rPr lang="en-US" sz="1600" b="1" dirty="0"/>
                <a:t>to unroll the loop</a:t>
              </a:r>
            </a:p>
          </p:txBody>
        </p:sp>
      </p:grpSp>
      <p:pic>
        <p:nvPicPr>
          <p:cNvPr id="4" name="Picture 3">
            <a:extLst>
              <a:ext uri="{FF2B5EF4-FFF2-40B4-BE49-F238E27FC236}">
                <a16:creationId xmlns:a16="http://schemas.microsoft.com/office/drawing/2014/main" id="{EDCFE608-A5DB-764E-8D6F-51D6B7E04691}"/>
              </a:ext>
            </a:extLst>
          </p:cNvPr>
          <p:cNvPicPr>
            <a:picLocks noChangeAspect="1"/>
          </p:cNvPicPr>
          <p:nvPr/>
        </p:nvPicPr>
        <p:blipFill>
          <a:blip r:embed="rId3"/>
          <a:stretch>
            <a:fillRect/>
          </a:stretch>
        </p:blipFill>
        <p:spPr>
          <a:xfrm>
            <a:off x="370940" y="3399998"/>
            <a:ext cx="4777184" cy="2097992"/>
          </a:xfrm>
          <a:prstGeom prst="rect">
            <a:avLst/>
          </a:prstGeom>
        </p:spPr>
      </p:pic>
      <p:pic>
        <p:nvPicPr>
          <p:cNvPr id="31" name="Picture 30">
            <a:extLst>
              <a:ext uri="{FF2B5EF4-FFF2-40B4-BE49-F238E27FC236}">
                <a16:creationId xmlns:a16="http://schemas.microsoft.com/office/drawing/2014/main" id="{D8D18F5C-B91F-F74F-A172-2C4433BEA850}"/>
              </a:ext>
            </a:extLst>
          </p:cNvPr>
          <p:cNvPicPr>
            <a:picLocks noChangeAspect="1"/>
          </p:cNvPicPr>
          <p:nvPr/>
        </p:nvPicPr>
        <p:blipFill>
          <a:blip r:embed="rId4"/>
          <a:stretch>
            <a:fillRect/>
          </a:stretch>
        </p:blipFill>
        <p:spPr>
          <a:xfrm>
            <a:off x="829383" y="1234248"/>
            <a:ext cx="10684668" cy="1382307"/>
          </a:xfrm>
          <a:prstGeom prst="rect">
            <a:avLst/>
          </a:prstGeom>
        </p:spPr>
      </p:pic>
      <p:sp>
        <p:nvSpPr>
          <p:cNvPr id="32" name="Title 1">
            <a:extLst>
              <a:ext uri="{FF2B5EF4-FFF2-40B4-BE49-F238E27FC236}">
                <a16:creationId xmlns:a16="http://schemas.microsoft.com/office/drawing/2014/main" id="{7D680756-57CF-C645-AA8B-9F6C32D4FBD0}"/>
              </a:ext>
            </a:extLst>
          </p:cNvPr>
          <p:cNvSpPr txBox="1">
            <a:spLocks/>
          </p:cNvSpPr>
          <p:nvPr/>
        </p:nvSpPr>
        <p:spPr>
          <a:xfrm>
            <a:off x="321344" y="2846921"/>
            <a:ext cx="4386454" cy="5780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Code Template</a:t>
            </a:r>
          </a:p>
        </p:txBody>
      </p:sp>
      <p:sp>
        <p:nvSpPr>
          <p:cNvPr id="33" name="Title 1">
            <a:extLst>
              <a:ext uri="{FF2B5EF4-FFF2-40B4-BE49-F238E27FC236}">
                <a16:creationId xmlns:a16="http://schemas.microsoft.com/office/drawing/2014/main" id="{B30F37A0-6EEE-BC4E-B07C-3A1109789E32}"/>
              </a:ext>
            </a:extLst>
          </p:cNvPr>
          <p:cNvSpPr txBox="1">
            <a:spLocks/>
          </p:cNvSpPr>
          <p:nvPr/>
        </p:nvSpPr>
        <p:spPr>
          <a:xfrm>
            <a:off x="5253805" y="2846921"/>
            <a:ext cx="4386454" cy="57805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3200" dirty="0"/>
              <a:t>Design Space</a:t>
            </a:r>
          </a:p>
        </p:txBody>
      </p:sp>
      <p:sp>
        <p:nvSpPr>
          <p:cNvPr id="19" name="Rectangle 18">
            <a:extLst>
              <a:ext uri="{FF2B5EF4-FFF2-40B4-BE49-F238E27FC236}">
                <a16:creationId xmlns:a16="http://schemas.microsoft.com/office/drawing/2014/main" id="{64DB49C4-D94F-DC47-83C8-B5F226CD5666}"/>
              </a:ext>
            </a:extLst>
          </p:cNvPr>
          <p:cNvSpPr/>
          <p:nvPr/>
        </p:nvSpPr>
        <p:spPr>
          <a:xfrm>
            <a:off x="1117597" y="5308718"/>
            <a:ext cx="9804400" cy="1032933"/>
          </a:xfrm>
          <a:prstGeom prst="rect">
            <a:avLst/>
          </a:prstGeom>
          <a:solidFill>
            <a:schemeClr val="bg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Optimizing Compiler’s Objective is to</a:t>
            </a:r>
          </a:p>
          <a:p>
            <a:pPr algn="ctr"/>
            <a:r>
              <a:rPr lang="en-US" sz="3200" b="1" dirty="0">
                <a:solidFill>
                  <a:srgbClr val="008F00"/>
                </a:solidFill>
              </a:rPr>
              <a:t>Find Optimal Configuration</a:t>
            </a:r>
          </a:p>
        </p:txBody>
      </p:sp>
    </p:spTree>
    <p:extLst>
      <p:ext uri="{BB962C8B-B14F-4D97-AF65-F5344CB8AC3E}">
        <p14:creationId xmlns:p14="http://schemas.microsoft.com/office/powerpoint/2010/main" val="2666550458"/>
      </p:ext>
    </p:extLst>
  </p:cSld>
  <p:clrMapOvr>
    <a:masterClrMapping/>
  </p:clrMapOvr>
  <mc:AlternateContent xmlns:mc="http://schemas.openxmlformats.org/markup-compatibility/2006" xmlns:p14="http://schemas.microsoft.com/office/powerpoint/2010/main">
    <mc:Choice Requires="p14">
      <p:transition spd="slow" p14:dur="2000" advTm="6760"/>
    </mc:Choice>
    <mc:Fallback xmlns="">
      <p:transition spd="slow" advTm="676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2138A7D-248F-3743-9CCF-5696580EB48C}"/>
              </a:ext>
            </a:extLst>
          </p:cNvPr>
          <p:cNvPicPr>
            <a:picLocks noChangeAspect="1"/>
          </p:cNvPicPr>
          <p:nvPr/>
        </p:nvPicPr>
        <p:blipFill>
          <a:blip r:embed="rId3"/>
          <a:stretch>
            <a:fillRect/>
          </a:stretch>
        </p:blipFill>
        <p:spPr>
          <a:xfrm>
            <a:off x="2378168" y="1730975"/>
            <a:ext cx="7587098" cy="3793549"/>
          </a:xfrm>
          <a:prstGeom prst="rect">
            <a:avLst/>
          </a:prstGeom>
        </p:spPr>
      </p:pic>
      <p:sp>
        <p:nvSpPr>
          <p:cNvPr id="6" name="Slide Number Placeholder 617">
            <a:extLst>
              <a:ext uri="{FF2B5EF4-FFF2-40B4-BE49-F238E27FC236}">
                <a16:creationId xmlns:a16="http://schemas.microsoft.com/office/drawing/2014/main" id="{918000EB-8080-3A4E-BB08-E2DD0436D2F5}"/>
              </a:ext>
            </a:extLst>
          </p:cNvPr>
          <p:cNvSpPr>
            <a:spLocks noGrp="1"/>
          </p:cNvSpPr>
          <p:nvPr>
            <p:ph type="sldNum" sz="quarter" idx="12"/>
          </p:nvPr>
        </p:nvSpPr>
        <p:spPr>
          <a:xfrm>
            <a:off x="9170435" y="6356350"/>
            <a:ext cx="2743200" cy="365125"/>
          </a:xfrm>
        </p:spPr>
        <p:txBody>
          <a:bodyPr/>
          <a:lstStyle/>
          <a:p>
            <a:fld id="{4C8C6190-CC26-854B-999A-5802CBDE89CB}" type="slidenum">
              <a:rPr lang="en-US" smtClean="0"/>
              <a:t>4</a:t>
            </a:fld>
            <a:endParaRPr lang="en-US" dirty="0"/>
          </a:p>
        </p:txBody>
      </p:sp>
      <p:sp>
        <p:nvSpPr>
          <p:cNvPr id="7" name="Title 1">
            <a:extLst>
              <a:ext uri="{FF2B5EF4-FFF2-40B4-BE49-F238E27FC236}">
                <a16:creationId xmlns:a16="http://schemas.microsoft.com/office/drawing/2014/main" id="{517ED48F-68E5-0A47-9A10-F2E68067C5C1}"/>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5000" dirty="0"/>
              <a:t>Prohibitive optimization time limits further innovation and diversity in neural networks</a:t>
            </a:r>
          </a:p>
        </p:txBody>
      </p:sp>
      <p:sp>
        <p:nvSpPr>
          <p:cNvPr id="3" name="Rectangle 2">
            <a:extLst>
              <a:ext uri="{FF2B5EF4-FFF2-40B4-BE49-F238E27FC236}">
                <a16:creationId xmlns:a16="http://schemas.microsoft.com/office/drawing/2014/main" id="{B8893B88-0A6D-E24B-9238-3AFCFF890492}"/>
              </a:ext>
            </a:extLst>
          </p:cNvPr>
          <p:cNvSpPr/>
          <p:nvPr/>
        </p:nvSpPr>
        <p:spPr>
          <a:xfrm>
            <a:off x="1269517" y="5504935"/>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dirty="0">
                <a:solidFill>
                  <a:schemeClr val="tx1"/>
                </a:solidFill>
              </a:rPr>
              <a:t>Takes Over </a:t>
            </a:r>
            <a:r>
              <a:rPr lang="en-US" sz="3200" b="1" dirty="0">
                <a:solidFill>
                  <a:srgbClr val="008F00"/>
                </a:solidFill>
              </a:rPr>
              <a:t>10 Hours</a:t>
            </a:r>
            <a:r>
              <a:rPr lang="en-US" sz="3200" dirty="0">
                <a:solidFill>
                  <a:schemeClr val="tx1"/>
                </a:solidFill>
              </a:rPr>
              <a:t> to Optimize </a:t>
            </a:r>
            <a:r>
              <a:rPr lang="en-US" sz="3200" b="1" dirty="0">
                <a:solidFill>
                  <a:srgbClr val="008F00"/>
                </a:solidFill>
              </a:rPr>
              <a:t>ResNet-18</a:t>
            </a:r>
          </a:p>
        </p:txBody>
      </p:sp>
    </p:spTree>
    <p:extLst>
      <p:ext uri="{BB962C8B-B14F-4D97-AF65-F5344CB8AC3E}">
        <p14:creationId xmlns:p14="http://schemas.microsoft.com/office/powerpoint/2010/main" val="965127694"/>
      </p:ext>
    </p:extLst>
  </p:cSld>
  <p:clrMapOvr>
    <a:masterClrMapping/>
  </p:clrMapOvr>
  <mc:AlternateContent xmlns:mc="http://schemas.openxmlformats.org/markup-compatibility/2006" xmlns:p14="http://schemas.microsoft.com/office/powerpoint/2010/main">
    <mc:Choice Requires="p14">
      <p:transition spd="slow" p14:dur="2000" advTm="25067"/>
    </mc:Choice>
    <mc:Fallback xmlns="">
      <p:transition spd="slow" advTm="25067"/>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7573" y="1564950"/>
            <a:ext cx="4861681"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improve</a:t>
            </a:r>
          </a:p>
          <a:p>
            <a:pPr algn="ctr" defTabSz="482432"/>
            <a:r>
              <a:rPr lang="en-US" sz="3600" dirty="0">
                <a:latin typeface="+mj-lt"/>
                <a:ea typeface="Calibri" charset="0"/>
                <a:cs typeface="Calibri" charset="0"/>
              </a:rPr>
              <a:t>efficacy of the search?</a:t>
            </a:r>
          </a:p>
        </p:txBody>
      </p:sp>
      <p:sp>
        <p:nvSpPr>
          <p:cNvPr id="246" name="TextBox 245"/>
          <p:cNvSpPr txBox="1"/>
          <p:nvPr/>
        </p:nvSpPr>
        <p:spPr>
          <a:xfrm>
            <a:off x="6381711" y="1564949"/>
            <a:ext cx="5577447"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reduce costly</a:t>
            </a:r>
          </a:p>
          <a:p>
            <a:pPr algn="ctr" defTabSz="482432"/>
            <a:r>
              <a:rPr lang="en-US" sz="3600" dirty="0">
                <a:latin typeface="+mj-lt"/>
                <a:ea typeface="Calibri" charset="0"/>
                <a:cs typeface="Calibri" charset="0"/>
              </a:rPr>
              <a:t>hardware measurements?</a:t>
            </a:r>
          </a:p>
        </p:txBody>
      </p:sp>
      <p:sp>
        <p:nvSpPr>
          <p:cNvPr id="618" name="Slide Number Placeholder 617"/>
          <p:cNvSpPr>
            <a:spLocks noGrp="1"/>
          </p:cNvSpPr>
          <p:nvPr>
            <p:ph type="sldNum" sz="quarter" idx="12"/>
          </p:nvPr>
        </p:nvSpPr>
        <p:spPr/>
        <p:txBody>
          <a:bodyPr/>
          <a:lstStyle/>
          <a:p>
            <a:fld id="{4C8C6190-CC26-854B-999A-5802CBDE89CB}" type="slidenum">
              <a:rPr lang="en-US" smtClean="0"/>
              <a:t>5</a:t>
            </a:fld>
            <a:endParaRPr lang="en-US" dirty="0"/>
          </a:p>
        </p:txBody>
      </p:sp>
      <p:sp>
        <p:nvSpPr>
          <p:cNvPr id="15" name="Oval 14"/>
          <p:cNvSpPr>
            <a:spLocks noChangeAspect="1"/>
          </p:cNvSpPr>
          <p:nvPr/>
        </p:nvSpPr>
        <p:spPr>
          <a:xfrm>
            <a:off x="707573" y="1408937"/>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645" name="Oval 644"/>
          <p:cNvSpPr>
            <a:spLocks noChangeAspect="1"/>
          </p:cNvSpPr>
          <p:nvPr/>
        </p:nvSpPr>
        <p:spPr>
          <a:xfrm>
            <a:off x="6299460" y="1408936"/>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pic>
        <p:nvPicPr>
          <p:cNvPr id="318" name="Picture 317">
            <a:extLst>
              <a:ext uri="{FF2B5EF4-FFF2-40B4-BE49-F238E27FC236}">
                <a16:creationId xmlns:a16="http://schemas.microsoft.com/office/drawing/2014/main" id="{3452E09C-0CCC-AD42-905E-3836B2D3B415}"/>
              </a:ext>
            </a:extLst>
          </p:cNvPr>
          <p:cNvPicPr>
            <a:picLocks noChangeAspect="1"/>
          </p:cNvPicPr>
          <p:nvPr/>
        </p:nvPicPr>
        <p:blipFill>
          <a:blip r:embed="rId3"/>
          <a:stretch>
            <a:fillRect/>
          </a:stretch>
        </p:blipFill>
        <p:spPr>
          <a:xfrm>
            <a:off x="1712473" y="2834163"/>
            <a:ext cx="2851879" cy="2233697"/>
          </a:xfrm>
          <a:prstGeom prst="rect">
            <a:avLst/>
          </a:prstGeom>
        </p:spPr>
      </p:pic>
      <p:grpSp>
        <p:nvGrpSpPr>
          <p:cNvPr id="9" name="Group 8">
            <a:extLst>
              <a:ext uri="{FF2B5EF4-FFF2-40B4-BE49-F238E27FC236}">
                <a16:creationId xmlns:a16="http://schemas.microsoft.com/office/drawing/2014/main" id="{59AF936E-8A09-F14A-8113-904BEA4812A8}"/>
              </a:ext>
            </a:extLst>
          </p:cNvPr>
          <p:cNvGrpSpPr/>
          <p:nvPr/>
        </p:nvGrpSpPr>
        <p:grpSpPr>
          <a:xfrm>
            <a:off x="7842556" y="3008998"/>
            <a:ext cx="2655756" cy="2150568"/>
            <a:chOff x="7233710" y="3162893"/>
            <a:chExt cx="2584846" cy="2093147"/>
          </a:xfrm>
        </p:grpSpPr>
        <p:pic>
          <p:nvPicPr>
            <p:cNvPr id="2" name="Picture 1">
              <a:extLst>
                <a:ext uri="{FF2B5EF4-FFF2-40B4-BE49-F238E27FC236}">
                  <a16:creationId xmlns:a16="http://schemas.microsoft.com/office/drawing/2014/main" id="{F9CD1C67-E5D1-8F42-9ECF-58924878E1E5}"/>
                </a:ext>
              </a:extLst>
            </p:cNvPr>
            <p:cNvPicPr>
              <a:picLocks noChangeAspect="1"/>
            </p:cNvPicPr>
            <p:nvPr/>
          </p:nvPicPr>
          <p:blipFill>
            <a:blip r:embed="rId4"/>
            <a:stretch>
              <a:fillRect/>
            </a:stretch>
          </p:blipFill>
          <p:spPr>
            <a:xfrm>
              <a:off x="7233710" y="3162893"/>
              <a:ext cx="1499557" cy="1263325"/>
            </a:xfrm>
            <a:prstGeom prst="rect">
              <a:avLst/>
            </a:prstGeom>
          </p:spPr>
        </p:pic>
        <p:grpSp>
          <p:nvGrpSpPr>
            <p:cNvPr id="6" name="Group 5">
              <a:extLst>
                <a:ext uri="{FF2B5EF4-FFF2-40B4-BE49-F238E27FC236}">
                  <a16:creationId xmlns:a16="http://schemas.microsoft.com/office/drawing/2014/main" id="{5EF7231D-7927-6E4C-B642-F72739E48FFD}"/>
                </a:ext>
              </a:extLst>
            </p:cNvPr>
            <p:cNvGrpSpPr/>
            <p:nvPr/>
          </p:nvGrpSpPr>
          <p:grpSpPr>
            <a:xfrm>
              <a:off x="8103446" y="3392024"/>
              <a:ext cx="1715110" cy="1864016"/>
              <a:chOff x="7878596" y="3287094"/>
              <a:chExt cx="1855810" cy="2016932"/>
            </a:xfrm>
          </p:grpSpPr>
          <p:sp>
            <p:nvSpPr>
              <p:cNvPr id="4" name="Oval 3">
                <a:extLst>
                  <a:ext uri="{FF2B5EF4-FFF2-40B4-BE49-F238E27FC236}">
                    <a16:creationId xmlns:a16="http://schemas.microsoft.com/office/drawing/2014/main" id="{2A54E9AA-4D5B-5C4B-9954-2E66A7757DDF}"/>
                  </a:ext>
                </a:extLst>
              </p:cNvPr>
              <p:cNvSpPr/>
              <p:nvPr/>
            </p:nvSpPr>
            <p:spPr>
              <a:xfrm>
                <a:off x="8004748" y="3706975"/>
                <a:ext cx="1597051" cy="1597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B918A34-719D-4A40-BB89-65A436595C79}"/>
                  </a:ext>
                </a:extLst>
              </p:cNvPr>
              <p:cNvSpPr/>
              <p:nvPr/>
            </p:nvSpPr>
            <p:spPr>
              <a:xfrm>
                <a:off x="8442501" y="3287094"/>
                <a:ext cx="727934" cy="4346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BFAE7E2-4108-2749-A338-D4615FED8777}"/>
                  </a:ext>
                </a:extLst>
              </p:cNvPr>
              <p:cNvPicPr>
                <a:picLocks noChangeAspect="1"/>
              </p:cNvPicPr>
              <p:nvPr/>
            </p:nvPicPr>
            <p:blipFill>
              <a:blip r:embed="rId5"/>
              <a:stretch>
                <a:fillRect/>
              </a:stretch>
            </p:blipFill>
            <p:spPr>
              <a:xfrm>
                <a:off x="7878596" y="3367655"/>
                <a:ext cx="1855810" cy="1855810"/>
              </a:xfrm>
              <a:prstGeom prst="rect">
                <a:avLst/>
              </a:prstGeom>
            </p:spPr>
          </p:pic>
        </p:grpSp>
      </p:grpSp>
      <p:sp>
        <p:nvSpPr>
          <p:cNvPr id="17" name="Title 1">
            <a:extLst>
              <a:ext uri="{FF2B5EF4-FFF2-40B4-BE49-F238E27FC236}">
                <a16:creationId xmlns:a16="http://schemas.microsoft.com/office/drawing/2014/main" id="{9462AF49-7D1E-984E-809A-7509621DBFB7}"/>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Challenges</a:t>
            </a:r>
            <a:endParaRPr lang="en-US" sz="5000" dirty="0"/>
          </a:p>
        </p:txBody>
      </p:sp>
    </p:spTree>
    <p:extLst>
      <p:ext uri="{BB962C8B-B14F-4D97-AF65-F5344CB8AC3E}">
        <p14:creationId xmlns:p14="http://schemas.microsoft.com/office/powerpoint/2010/main" val="3349667115"/>
      </p:ext>
    </p:extLst>
  </p:cSld>
  <p:clrMapOvr>
    <a:masterClrMapping/>
  </p:clrMapOvr>
  <mc:AlternateContent xmlns:mc="http://schemas.openxmlformats.org/markup-compatibility/2006" xmlns:p14="http://schemas.microsoft.com/office/powerpoint/2010/main">
    <mc:Choice Requires="p14">
      <p:transition spd="slow" p14:dur="2000" advTm="18210"/>
    </mc:Choice>
    <mc:Fallback xmlns="">
      <p:transition spd="slow" advTm="1821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7573" y="1564950"/>
            <a:ext cx="4861681"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improve</a:t>
            </a:r>
          </a:p>
          <a:p>
            <a:pPr algn="ctr" defTabSz="482432"/>
            <a:r>
              <a:rPr lang="en-US" sz="3600" dirty="0">
                <a:latin typeface="+mj-lt"/>
                <a:ea typeface="Calibri" charset="0"/>
                <a:cs typeface="Calibri" charset="0"/>
              </a:rPr>
              <a:t>efficacy of the search?</a:t>
            </a:r>
          </a:p>
        </p:txBody>
      </p:sp>
      <p:sp>
        <p:nvSpPr>
          <p:cNvPr id="246" name="TextBox 245"/>
          <p:cNvSpPr txBox="1"/>
          <p:nvPr/>
        </p:nvSpPr>
        <p:spPr>
          <a:xfrm>
            <a:off x="6381711" y="1564949"/>
            <a:ext cx="5577447"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reduce costly</a:t>
            </a:r>
          </a:p>
          <a:p>
            <a:pPr algn="ctr" defTabSz="482432"/>
            <a:r>
              <a:rPr lang="en-US" sz="3600" dirty="0">
                <a:latin typeface="+mj-lt"/>
                <a:ea typeface="Calibri" charset="0"/>
                <a:cs typeface="Calibri" charset="0"/>
              </a:rPr>
              <a:t>hardware measurements?</a:t>
            </a:r>
          </a:p>
        </p:txBody>
      </p:sp>
      <p:sp>
        <p:nvSpPr>
          <p:cNvPr id="618" name="Slide Number Placeholder 617"/>
          <p:cNvSpPr>
            <a:spLocks noGrp="1"/>
          </p:cNvSpPr>
          <p:nvPr>
            <p:ph type="sldNum" sz="quarter" idx="12"/>
          </p:nvPr>
        </p:nvSpPr>
        <p:spPr/>
        <p:txBody>
          <a:bodyPr/>
          <a:lstStyle/>
          <a:p>
            <a:fld id="{4C8C6190-CC26-854B-999A-5802CBDE89CB}" type="slidenum">
              <a:rPr lang="en-US" smtClean="0"/>
              <a:t>6</a:t>
            </a:fld>
            <a:endParaRPr lang="en-US" dirty="0"/>
          </a:p>
        </p:txBody>
      </p:sp>
      <p:sp>
        <p:nvSpPr>
          <p:cNvPr id="15" name="Oval 14"/>
          <p:cNvSpPr>
            <a:spLocks noChangeAspect="1"/>
          </p:cNvSpPr>
          <p:nvPr/>
        </p:nvSpPr>
        <p:spPr>
          <a:xfrm>
            <a:off x="707573" y="1408937"/>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645" name="Oval 644"/>
          <p:cNvSpPr>
            <a:spLocks noChangeAspect="1"/>
          </p:cNvSpPr>
          <p:nvPr/>
        </p:nvSpPr>
        <p:spPr>
          <a:xfrm>
            <a:off x="6299460" y="1408936"/>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pic>
        <p:nvPicPr>
          <p:cNvPr id="318" name="Picture 317">
            <a:extLst>
              <a:ext uri="{FF2B5EF4-FFF2-40B4-BE49-F238E27FC236}">
                <a16:creationId xmlns:a16="http://schemas.microsoft.com/office/drawing/2014/main" id="{3452E09C-0CCC-AD42-905E-3836B2D3B415}"/>
              </a:ext>
            </a:extLst>
          </p:cNvPr>
          <p:cNvPicPr>
            <a:picLocks noChangeAspect="1"/>
          </p:cNvPicPr>
          <p:nvPr/>
        </p:nvPicPr>
        <p:blipFill>
          <a:blip r:embed="rId3"/>
          <a:stretch>
            <a:fillRect/>
          </a:stretch>
        </p:blipFill>
        <p:spPr>
          <a:xfrm>
            <a:off x="1712473" y="2834163"/>
            <a:ext cx="2851879" cy="2233697"/>
          </a:xfrm>
          <a:prstGeom prst="rect">
            <a:avLst/>
          </a:prstGeom>
        </p:spPr>
      </p:pic>
      <p:grpSp>
        <p:nvGrpSpPr>
          <p:cNvPr id="9" name="Group 8">
            <a:extLst>
              <a:ext uri="{FF2B5EF4-FFF2-40B4-BE49-F238E27FC236}">
                <a16:creationId xmlns:a16="http://schemas.microsoft.com/office/drawing/2014/main" id="{59AF936E-8A09-F14A-8113-904BEA4812A8}"/>
              </a:ext>
            </a:extLst>
          </p:cNvPr>
          <p:cNvGrpSpPr/>
          <p:nvPr/>
        </p:nvGrpSpPr>
        <p:grpSpPr>
          <a:xfrm>
            <a:off x="7842556" y="3008998"/>
            <a:ext cx="2655756" cy="2150568"/>
            <a:chOff x="7233710" y="3162893"/>
            <a:chExt cx="2584846" cy="2093147"/>
          </a:xfrm>
        </p:grpSpPr>
        <p:pic>
          <p:nvPicPr>
            <p:cNvPr id="2" name="Picture 1">
              <a:extLst>
                <a:ext uri="{FF2B5EF4-FFF2-40B4-BE49-F238E27FC236}">
                  <a16:creationId xmlns:a16="http://schemas.microsoft.com/office/drawing/2014/main" id="{F9CD1C67-E5D1-8F42-9ECF-58924878E1E5}"/>
                </a:ext>
              </a:extLst>
            </p:cNvPr>
            <p:cNvPicPr>
              <a:picLocks noChangeAspect="1"/>
            </p:cNvPicPr>
            <p:nvPr/>
          </p:nvPicPr>
          <p:blipFill>
            <a:blip r:embed="rId4"/>
            <a:stretch>
              <a:fillRect/>
            </a:stretch>
          </p:blipFill>
          <p:spPr>
            <a:xfrm>
              <a:off x="7233710" y="3162893"/>
              <a:ext cx="1499557" cy="1263325"/>
            </a:xfrm>
            <a:prstGeom prst="rect">
              <a:avLst/>
            </a:prstGeom>
          </p:spPr>
        </p:pic>
        <p:grpSp>
          <p:nvGrpSpPr>
            <p:cNvPr id="6" name="Group 5">
              <a:extLst>
                <a:ext uri="{FF2B5EF4-FFF2-40B4-BE49-F238E27FC236}">
                  <a16:creationId xmlns:a16="http://schemas.microsoft.com/office/drawing/2014/main" id="{5EF7231D-7927-6E4C-B642-F72739E48FFD}"/>
                </a:ext>
              </a:extLst>
            </p:cNvPr>
            <p:cNvGrpSpPr/>
            <p:nvPr/>
          </p:nvGrpSpPr>
          <p:grpSpPr>
            <a:xfrm>
              <a:off x="8103446" y="3392024"/>
              <a:ext cx="1715110" cy="1864016"/>
              <a:chOff x="7878596" y="3287094"/>
              <a:chExt cx="1855810" cy="2016932"/>
            </a:xfrm>
          </p:grpSpPr>
          <p:sp>
            <p:nvSpPr>
              <p:cNvPr id="4" name="Oval 3">
                <a:extLst>
                  <a:ext uri="{FF2B5EF4-FFF2-40B4-BE49-F238E27FC236}">
                    <a16:creationId xmlns:a16="http://schemas.microsoft.com/office/drawing/2014/main" id="{2A54E9AA-4D5B-5C4B-9954-2E66A7757DDF}"/>
                  </a:ext>
                </a:extLst>
              </p:cNvPr>
              <p:cNvSpPr/>
              <p:nvPr/>
            </p:nvSpPr>
            <p:spPr>
              <a:xfrm>
                <a:off x="8004748" y="3706975"/>
                <a:ext cx="1597051" cy="1597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B918A34-719D-4A40-BB89-65A436595C79}"/>
                  </a:ext>
                </a:extLst>
              </p:cNvPr>
              <p:cNvSpPr/>
              <p:nvPr/>
            </p:nvSpPr>
            <p:spPr>
              <a:xfrm>
                <a:off x="8442501" y="3287094"/>
                <a:ext cx="727934" cy="4346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BFAE7E2-4108-2749-A338-D4615FED8777}"/>
                  </a:ext>
                </a:extLst>
              </p:cNvPr>
              <p:cNvPicPr>
                <a:picLocks noChangeAspect="1"/>
              </p:cNvPicPr>
              <p:nvPr/>
            </p:nvPicPr>
            <p:blipFill>
              <a:blip r:embed="rId5"/>
              <a:stretch>
                <a:fillRect/>
              </a:stretch>
            </p:blipFill>
            <p:spPr>
              <a:xfrm>
                <a:off x="7878596" y="3367655"/>
                <a:ext cx="1855810" cy="1855810"/>
              </a:xfrm>
              <a:prstGeom prst="rect">
                <a:avLst/>
              </a:prstGeom>
            </p:spPr>
          </p:pic>
        </p:grpSp>
      </p:grpSp>
      <p:sp>
        <p:nvSpPr>
          <p:cNvPr id="324" name="Left-Right Arrow 323">
            <a:extLst>
              <a:ext uri="{FF2B5EF4-FFF2-40B4-BE49-F238E27FC236}">
                <a16:creationId xmlns:a16="http://schemas.microsoft.com/office/drawing/2014/main" id="{BE4BB7CE-2663-0E4F-9A84-BCF4A01E593B}"/>
              </a:ext>
            </a:extLst>
          </p:cNvPr>
          <p:cNvSpPr/>
          <p:nvPr/>
        </p:nvSpPr>
        <p:spPr>
          <a:xfrm>
            <a:off x="15833" y="5159567"/>
            <a:ext cx="12192000" cy="1212487"/>
          </a:xfrm>
          <a:prstGeom prst="leftRightArrow">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We need to overcome two interrelated challenges</a:t>
            </a:r>
          </a:p>
        </p:txBody>
      </p:sp>
      <p:sp>
        <p:nvSpPr>
          <p:cNvPr id="17" name="Title 1">
            <a:extLst>
              <a:ext uri="{FF2B5EF4-FFF2-40B4-BE49-F238E27FC236}">
                <a16:creationId xmlns:a16="http://schemas.microsoft.com/office/drawing/2014/main" id="{9462AF49-7D1E-984E-809A-7509621DBFB7}"/>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Challenges</a:t>
            </a:r>
            <a:endParaRPr lang="en-US" sz="5000" dirty="0"/>
          </a:p>
        </p:txBody>
      </p:sp>
    </p:spTree>
    <p:extLst>
      <p:ext uri="{BB962C8B-B14F-4D97-AF65-F5344CB8AC3E}">
        <p14:creationId xmlns:p14="http://schemas.microsoft.com/office/powerpoint/2010/main" val="1487421083"/>
      </p:ext>
    </p:extLst>
  </p:cSld>
  <p:clrMapOvr>
    <a:masterClrMapping/>
  </p:clrMapOvr>
  <mc:AlternateContent xmlns:mc="http://schemas.openxmlformats.org/markup-compatibility/2006" xmlns:p14="http://schemas.microsoft.com/office/powerpoint/2010/main">
    <mc:Choice Requires="p14">
      <p:transition spd="slow" p14:dur="2000" advTm="16618"/>
    </mc:Choice>
    <mc:Fallback xmlns="">
      <p:transition spd="slow" advTm="16618"/>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4C8C6190-CC26-854B-999A-5802CBDE89CB}" type="slidenum">
              <a:rPr lang="en-US" smtClean="0"/>
              <a:t>7</a:t>
            </a:fld>
            <a:endParaRPr lang="en-US" dirty="0"/>
          </a:p>
        </p:txBody>
      </p:sp>
      <p:pic>
        <p:nvPicPr>
          <p:cNvPr id="26" name="Picture 25">
            <a:extLst>
              <a:ext uri="{FF2B5EF4-FFF2-40B4-BE49-F238E27FC236}">
                <a16:creationId xmlns:a16="http://schemas.microsoft.com/office/drawing/2014/main" id="{EF66B653-F91D-8843-A22E-A58377BF9CF9}"/>
              </a:ext>
            </a:extLst>
          </p:cNvPr>
          <p:cNvPicPr>
            <a:picLocks noChangeAspect="1"/>
          </p:cNvPicPr>
          <p:nvPr/>
        </p:nvPicPr>
        <p:blipFill>
          <a:blip r:embed="rId3"/>
          <a:stretch>
            <a:fillRect/>
          </a:stretch>
        </p:blipFill>
        <p:spPr>
          <a:xfrm>
            <a:off x="857647" y="1670705"/>
            <a:ext cx="10729109" cy="3486428"/>
          </a:xfrm>
          <a:prstGeom prst="rect">
            <a:avLst/>
          </a:prstGeom>
        </p:spPr>
      </p:pic>
      <p:sp>
        <p:nvSpPr>
          <p:cNvPr id="5" name="Title 1">
            <a:extLst>
              <a:ext uri="{FF2B5EF4-FFF2-40B4-BE49-F238E27FC236}">
                <a16:creationId xmlns:a16="http://schemas.microsoft.com/office/drawing/2014/main" id="{7F8D15A1-E1E6-1F4B-A7D7-9AA8A4424F77}"/>
              </a:ext>
            </a:extLst>
          </p:cNvPr>
          <p:cNvSpPr txBox="1">
            <a:spLocks/>
          </p:cNvSpPr>
          <p:nvPr/>
        </p:nvSpPr>
        <p:spPr>
          <a:xfrm>
            <a:off x="252406" y="308056"/>
            <a:ext cx="11939593"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R</a:t>
            </a:r>
            <a:r>
              <a:rPr lang="en-US" sz="4000" dirty="0"/>
              <a:t>E</a:t>
            </a:r>
            <a:r>
              <a:rPr lang="en-US" sz="4800" dirty="0"/>
              <a:t>L</a:t>
            </a:r>
            <a:r>
              <a:rPr lang="en-US" sz="4000" dirty="0"/>
              <a:t>E</a:t>
            </a:r>
            <a:r>
              <a:rPr lang="en-US" sz="4800" dirty="0"/>
              <a:t>ASE</a:t>
            </a:r>
          </a:p>
          <a:p>
            <a:r>
              <a:rPr lang="en-US" sz="3200" dirty="0"/>
              <a:t>Re</a:t>
            </a:r>
            <a:r>
              <a:rPr lang="en-US" sz="3200" b="0" dirty="0"/>
              <a:t>inforcement</a:t>
            </a:r>
            <a:r>
              <a:rPr lang="en-US" sz="3200" dirty="0"/>
              <a:t> Le</a:t>
            </a:r>
            <a:r>
              <a:rPr lang="en-US" sz="3200" b="0" dirty="0"/>
              <a:t>arning Compiler with </a:t>
            </a:r>
            <a:r>
              <a:rPr lang="en-US" sz="3200" dirty="0"/>
              <a:t>A</a:t>
            </a:r>
            <a:r>
              <a:rPr lang="en-US" sz="3200" b="0" dirty="0"/>
              <a:t>daptive</a:t>
            </a:r>
            <a:r>
              <a:rPr lang="en-US" sz="3200" dirty="0"/>
              <a:t> S</a:t>
            </a:r>
            <a:r>
              <a:rPr lang="en-US" sz="3200" b="0" dirty="0"/>
              <a:t>ampling for </a:t>
            </a:r>
            <a:r>
              <a:rPr lang="en-US" sz="3200" dirty="0"/>
              <a:t>E</a:t>
            </a:r>
            <a:r>
              <a:rPr lang="en-US" sz="3200" b="0" dirty="0"/>
              <a:t>fficiency</a:t>
            </a:r>
            <a:endParaRPr lang="en-US" sz="3200" dirty="0"/>
          </a:p>
        </p:txBody>
      </p:sp>
      <p:sp>
        <p:nvSpPr>
          <p:cNvPr id="7" name="Rectangle 6">
            <a:extLst>
              <a:ext uri="{FF2B5EF4-FFF2-40B4-BE49-F238E27FC236}">
                <a16:creationId xmlns:a16="http://schemas.microsoft.com/office/drawing/2014/main" id="{9005907F-EBB9-3549-A4F1-CEF2801DF36E}"/>
              </a:ext>
            </a:extLst>
          </p:cNvPr>
          <p:cNvSpPr/>
          <p:nvPr/>
        </p:nvSpPr>
        <p:spPr>
          <a:xfrm>
            <a:off x="1269517" y="5504935"/>
            <a:ext cx="9804400" cy="1032933"/>
          </a:xfrm>
          <a:prstGeom prst="rect">
            <a:avLst/>
          </a:prstGeom>
          <a:no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rgbClr val="008F00"/>
                </a:solidFill>
              </a:rPr>
              <a:t>Reinforcement Learning</a:t>
            </a:r>
            <a:r>
              <a:rPr lang="en-US" sz="3200" dirty="0">
                <a:solidFill>
                  <a:schemeClr val="tx1"/>
                </a:solidFill>
              </a:rPr>
              <a:t> improves </a:t>
            </a:r>
            <a:r>
              <a:rPr lang="en-US" sz="3200" b="1" dirty="0">
                <a:solidFill>
                  <a:srgbClr val="008F00"/>
                </a:solidFill>
              </a:rPr>
              <a:t>Search Efficacy</a:t>
            </a:r>
          </a:p>
          <a:p>
            <a:pPr algn="ctr"/>
            <a:r>
              <a:rPr lang="en-US" sz="3200" b="1" dirty="0">
                <a:solidFill>
                  <a:srgbClr val="008F00"/>
                </a:solidFill>
              </a:rPr>
              <a:t>Adaptive Sampling</a:t>
            </a:r>
            <a:r>
              <a:rPr lang="en-US" sz="3200" dirty="0">
                <a:solidFill>
                  <a:schemeClr val="tx1"/>
                </a:solidFill>
              </a:rPr>
              <a:t> improves </a:t>
            </a:r>
            <a:r>
              <a:rPr lang="en-US" sz="3200" b="1" dirty="0">
                <a:solidFill>
                  <a:srgbClr val="008F00"/>
                </a:solidFill>
              </a:rPr>
              <a:t>Sample Efficiency</a:t>
            </a:r>
          </a:p>
        </p:txBody>
      </p:sp>
    </p:spTree>
    <p:extLst>
      <p:ext uri="{BB962C8B-B14F-4D97-AF65-F5344CB8AC3E}">
        <p14:creationId xmlns:p14="http://schemas.microsoft.com/office/powerpoint/2010/main" val="353862186"/>
      </p:ext>
    </p:extLst>
  </p:cSld>
  <p:clrMapOvr>
    <a:masterClrMapping/>
  </p:clrMapOvr>
  <mc:AlternateContent xmlns:mc="http://schemas.openxmlformats.org/markup-compatibility/2006" xmlns:p14="http://schemas.microsoft.com/office/powerpoint/2010/main">
    <mc:Choice Requires="p14">
      <p:transition spd="slow" p14:dur="2000" advTm="28342"/>
    </mc:Choice>
    <mc:Fallback xmlns="">
      <p:transition spd="slow" advTm="28342"/>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TextBox 170"/>
          <p:cNvSpPr txBox="1"/>
          <p:nvPr/>
        </p:nvSpPr>
        <p:spPr>
          <a:xfrm>
            <a:off x="707573" y="1564950"/>
            <a:ext cx="4861681"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improve</a:t>
            </a:r>
          </a:p>
          <a:p>
            <a:pPr algn="ctr" defTabSz="482432"/>
            <a:r>
              <a:rPr lang="en-US" sz="3600" dirty="0">
                <a:latin typeface="+mj-lt"/>
                <a:ea typeface="Calibri" charset="0"/>
                <a:cs typeface="Calibri" charset="0"/>
              </a:rPr>
              <a:t>efficacy of the search?</a:t>
            </a:r>
          </a:p>
        </p:txBody>
      </p:sp>
      <p:sp>
        <p:nvSpPr>
          <p:cNvPr id="246" name="TextBox 245"/>
          <p:cNvSpPr txBox="1"/>
          <p:nvPr/>
        </p:nvSpPr>
        <p:spPr>
          <a:xfrm>
            <a:off x="6381711" y="1564949"/>
            <a:ext cx="5577447" cy="11927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1951" tIns="41951" rIns="41951" bIns="41951" numCol="1" spcCol="38100" rtlCol="0" anchor="ctr">
            <a:spAutoFit/>
          </a:bodyPr>
          <a:lstStyle/>
          <a:p>
            <a:pPr algn="ctr" defTabSz="482432"/>
            <a:r>
              <a:rPr lang="en-US" sz="3600" dirty="0">
                <a:latin typeface="+mj-lt"/>
                <a:ea typeface="Calibri" charset="0"/>
                <a:cs typeface="Calibri" charset="0"/>
              </a:rPr>
              <a:t>How to reduce costly</a:t>
            </a:r>
          </a:p>
          <a:p>
            <a:pPr algn="ctr" defTabSz="482432"/>
            <a:r>
              <a:rPr lang="en-US" sz="3600" dirty="0">
                <a:latin typeface="+mj-lt"/>
                <a:ea typeface="Calibri" charset="0"/>
                <a:cs typeface="Calibri" charset="0"/>
              </a:rPr>
              <a:t>hardware measurements?</a:t>
            </a:r>
          </a:p>
        </p:txBody>
      </p:sp>
      <p:sp>
        <p:nvSpPr>
          <p:cNvPr id="618" name="Slide Number Placeholder 617"/>
          <p:cNvSpPr>
            <a:spLocks noGrp="1"/>
          </p:cNvSpPr>
          <p:nvPr>
            <p:ph type="sldNum" sz="quarter" idx="12"/>
          </p:nvPr>
        </p:nvSpPr>
        <p:spPr/>
        <p:txBody>
          <a:bodyPr/>
          <a:lstStyle/>
          <a:p>
            <a:fld id="{4C8C6190-CC26-854B-999A-5802CBDE89CB}" type="slidenum">
              <a:rPr lang="en-US" smtClean="0"/>
              <a:t>8</a:t>
            </a:fld>
            <a:endParaRPr lang="en-US" dirty="0"/>
          </a:p>
        </p:txBody>
      </p:sp>
      <p:sp>
        <p:nvSpPr>
          <p:cNvPr id="15" name="Oval 14"/>
          <p:cNvSpPr>
            <a:spLocks noChangeAspect="1"/>
          </p:cNvSpPr>
          <p:nvPr/>
        </p:nvSpPr>
        <p:spPr>
          <a:xfrm>
            <a:off x="707573" y="1408937"/>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1</a:t>
            </a:r>
          </a:p>
        </p:txBody>
      </p:sp>
      <p:sp>
        <p:nvSpPr>
          <p:cNvPr id="645" name="Oval 644"/>
          <p:cNvSpPr>
            <a:spLocks noChangeAspect="1"/>
          </p:cNvSpPr>
          <p:nvPr/>
        </p:nvSpPr>
        <p:spPr>
          <a:xfrm>
            <a:off x="6299460" y="1408936"/>
            <a:ext cx="680959" cy="680959"/>
          </a:xfrm>
          <a:prstGeom prst="ellipse">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2</a:t>
            </a:r>
          </a:p>
        </p:txBody>
      </p:sp>
      <p:pic>
        <p:nvPicPr>
          <p:cNvPr id="318" name="Picture 317">
            <a:extLst>
              <a:ext uri="{FF2B5EF4-FFF2-40B4-BE49-F238E27FC236}">
                <a16:creationId xmlns:a16="http://schemas.microsoft.com/office/drawing/2014/main" id="{3452E09C-0CCC-AD42-905E-3836B2D3B415}"/>
              </a:ext>
            </a:extLst>
          </p:cNvPr>
          <p:cNvPicPr>
            <a:picLocks noChangeAspect="1"/>
          </p:cNvPicPr>
          <p:nvPr/>
        </p:nvPicPr>
        <p:blipFill>
          <a:blip r:embed="rId3"/>
          <a:stretch>
            <a:fillRect/>
          </a:stretch>
        </p:blipFill>
        <p:spPr>
          <a:xfrm>
            <a:off x="1712473" y="2834163"/>
            <a:ext cx="2851879" cy="2233697"/>
          </a:xfrm>
          <a:prstGeom prst="rect">
            <a:avLst/>
          </a:prstGeom>
        </p:spPr>
      </p:pic>
      <p:grpSp>
        <p:nvGrpSpPr>
          <p:cNvPr id="9" name="Group 8">
            <a:extLst>
              <a:ext uri="{FF2B5EF4-FFF2-40B4-BE49-F238E27FC236}">
                <a16:creationId xmlns:a16="http://schemas.microsoft.com/office/drawing/2014/main" id="{59AF936E-8A09-F14A-8113-904BEA4812A8}"/>
              </a:ext>
            </a:extLst>
          </p:cNvPr>
          <p:cNvGrpSpPr/>
          <p:nvPr/>
        </p:nvGrpSpPr>
        <p:grpSpPr>
          <a:xfrm>
            <a:off x="7842556" y="3008998"/>
            <a:ext cx="2655756" cy="2150568"/>
            <a:chOff x="7233710" y="3162893"/>
            <a:chExt cx="2584846" cy="2093147"/>
          </a:xfrm>
        </p:grpSpPr>
        <p:pic>
          <p:nvPicPr>
            <p:cNvPr id="2" name="Picture 1">
              <a:extLst>
                <a:ext uri="{FF2B5EF4-FFF2-40B4-BE49-F238E27FC236}">
                  <a16:creationId xmlns:a16="http://schemas.microsoft.com/office/drawing/2014/main" id="{F9CD1C67-E5D1-8F42-9ECF-58924878E1E5}"/>
                </a:ext>
              </a:extLst>
            </p:cNvPr>
            <p:cNvPicPr>
              <a:picLocks noChangeAspect="1"/>
            </p:cNvPicPr>
            <p:nvPr/>
          </p:nvPicPr>
          <p:blipFill>
            <a:blip r:embed="rId4"/>
            <a:stretch>
              <a:fillRect/>
            </a:stretch>
          </p:blipFill>
          <p:spPr>
            <a:xfrm>
              <a:off x="7233710" y="3162893"/>
              <a:ext cx="1499557" cy="1263325"/>
            </a:xfrm>
            <a:prstGeom prst="rect">
              <a:avLst/>
            </a:prstGeom>
          </p:spPr>
        </p:pic>
        <p:grpSp>
          <p:nvGrpSpPr>
            <p:cNvPr id="6" name="Group 5">
              <a:extLst>
                <a:ext uri="{FF2B5EF4-FFF2-40B4-BE49-F238E27FC236}">
                  <a16:creationId xmlns:a16="http://schemas.microsoft.com/office/drawing/2014/main" id="{5EF7231D-7927-6E4C-B642-F72739E48FFD}"/>
                </a:ext>
              </a:extLst>
            </p:cNvPr>
            <p:cNvGrpSpPr/>
            <p:nvPr/>
          </p:nvGrpSpPr>
          <p:grpSpPr>
            <a:xfrm>
              <a:off x="8103446" y="3392024"/>
              <a:ext cx="1715110" cy="1864016"/>
              <a:chOff x="7878596" y="3287094"/>
              <a:chExt cx="1855810" cy="2016932"/>
            </a:xfrm>
          </p:grpSpPr>
          <p:sp>
            <p:nvSpPr>
              <p:cNvPr id="4" name="Oval 3">
                <a:extLst>
                  <a:ext uri="{FF2B5EF4-FFF2-40B4-BE49-F238E27FC236}">
                    <a16:creationId xmlns:a16="http://schemas.microsoft.com/office/drawing/2014/main" id="{2A54E9AA-4D5B-5C4B-9954-2E66A7757DDF}"/>
                  </a:ext>
                </a:extLst>
              </p:cNvPr>
              <p:cNvSpPr/>
              <p:nvPr/>
            </p:nvSpPr>
            <p:spPr>
              <a:xfrm>
                <a:off x="8004748" y="3706975"/>
                <a:ext cx="1597051" cy="15970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a:extLst>
                  <a:ext uri="{FF2B5EF4-FFF2-40B4-BE49-F238E27FC236}">
                    <a16:creationId xmlns:a16="http://schemas.microsoft.com/office/drawing/2014/main" id="{CB918A34-719D-4A40-BB89-65A436595C79}"/>
                  </a:ext>
                </a:extLst>
              </p:cNvPr>
              <p:cNvSpPr/>
              <p:nvPr/>
            </p:nvSpPr>
            <p:spPr>
              <a:xfrm>
                <a:off x="8442501" y="3287094"/>
                <a:ext cx="727934" cy="434652"/>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3BFAE7E2-4108-2749-A338-D4615FED8777}"/>
                  </a:ext>
                </a:extLst>
              </p:cNvPr>
              <p:cNvPicPr>
                <a:picLocks noChangeAspect="1"/>
              </p:cNvPicPr>
              <p:nvPr/>
            </p:nvPicPr>
            <p:blipFill>
              <a:blip r:embed="rId5"/>
              <a:stretch>
                <a:fillRect/>
              </a:stretch>
            </p:blipFill>
            <p:spPr>
              <a:xfrm>
                <a:off x="7878596" y="3367655"/>
                <a:ext cx="1855810" cy="1855810"/>
              </a:xfrm>
              <a:prstGeom prst="rect">
                <a:avLst/>
              </a:prstGeom>
            </p:spPr>
          </p:pic>
        </p:grpSp>
      </p:grpSp>
      <p:sp>
        <p:nvSpPr>
          <p:cNvPr id="324" name="Left-Right Arrow 323">
            <a:extLst>
              <a:ext uri="{FF2B5EF4-FFF2-40B4-BE49-F238E27FC236}">
                <a16:creationId xmlns:a16="http://schemas.microsoft.com/office/drawing/2014/main" id="{BE4BB7CE-2663-0E4F-9A84-BCF4A01E593B}"/>
              </a:ext>
            </a:extLst>
          </p:cNvPr>
          <p:cNvSpPr/>
          <p:nvPr/>
        </p:nvSpPr>
        <p:spPr>
          <a:xfrm>
            <a:off x="15833" y="5159567"/>
            <a:ext cx="12192000" cy="1212487"/>
          </a:xfrm>
          <a:prstGeom prst="leftRightArrow">
            <a:avLst/>
          </a:prstGeom>
          <a:solidFill>
            <a:srgbClr val="00529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t>We need to overcome two interrelated challenges</a:t>
            </a:r>
          </a:p>
        </p:txBody>
      </p:sp>
      <p:sp>
        <p:nvSpPr>
          <p:cNvPr id="17" name="Title 1">
            <a:extLst>
              <a:ext uri="{FF2B5EF4-FFF2-40B4-BE49-F238E27FC236}">
                <a16:creationId xmlns:a16="http://schemas.microsoft.com/office/drawing/2014/main" id="{9462AF49-7D1E-984E-809A-7509621DBFB7}"/>
              </a:ext>
            </a:extLst>
          </p:cNvPr>
          <p:cNvSpPr txBox="1">
            <a:spLocks/>
          </p:cNvSpPr>
          <p:nvPr/>
        </p:nvSpPr>
        <p:spPr>
          <a:xfrm>
            <a:off x="252407" y="308056"/>
            <a:ext cx="11534780" cy="877278"/>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5400" b="1" kern="1200">
                <a:solidFill>
                  <a:srgbClr val="005295"/>
                </a:solidFill>
                <a:latin typeface="+mj-lt"/>
                <a:ea typeface="+mj-ea"/>
                <a:cs typeface="+mj-cs"/>
              </a:defRPr>
            </a:lvl1pPr>
          </a:lstStyle>
          <a:p>
            <a:r>
              <a:rPr lang="en-US" sz="4800" dirty="0"/>
              <a:t>Challenges</a:t>
            </a:r>
            <a:endParaRPr lang="en-US" sz="5000" dirty="0"/>
          </a:p>
        </p:txBody>
      </p:sp>
      <p:sp>
        <p:nvSpPr>
          <p:cNvPr id="7" name="Rectangle 6">
            <a:extLst>
              <a:ext uri="{FF2B5EF4-FFF2-40B4-BE49-F238E27FC236}">
                <a16:creationId xmlns:a16="http://schemas.microsoft.com/office/drawing/2014/main" id="{FD671A5E-87EB-5E49-9345-DF27904DAAD5}"/>
              </a:ext>
            </a:extLst>
          </p:cNvPr>
          <p:cNvSpPr/>
          <p:nvPr/>
        </p:nvSpPr>
        <p:spPr>
          <a:xfrm>
            <a:off x="5926667" y="812800"/>
            <a:ext cx="5986968" cy="4346766"/>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3418554"/>
      </p:ext>
    </p:extLst>
  </p:cSld>
  <p:clrMapOvr>
    <a:masterClrMapping/>
  </p:clrMapOvr>
  <mc:AlternateContent xmlns:mc="http://schemas.openxmlformats.org/markup-compatibility/2006" xmlns:p14="http://schemas.microsoft.com/office/powerpoint/2010/main">
    <mc:Choice Requires="p14">
      <p:transition spd="slow" p14:dur="2000" advTm="4181"/>
    </mc:Choice>
    <mc:Fallback xmlns="">
      <p:transition spd="slow" advTm="4181"/>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15167</TotalTime>
  <Words>1875</Words>
  <Application>Microsoft Macintosh PowerPoint</Application>
  <PresentationFormat>Widescreen</PresentationFormat>
  <Paragraphs>325</Paragraphs>
  <Slides>30</Slides>
  <Notes>30</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Calibri Bold</vt:lpstr>
      <vt:lpstr>Arial</vt:lpstr>
      <vt:lpstr>Calibri</vt:lpstr>
      <vt:lpstr>Calibri Light</vt:lpstr>
      <vt:lpstr>Office Theme</vt:lpstr>
      <vt:lpstr>Reinforcement Learning and Adaptive Sampling for Optimized DNN Compilation</vt:lpstr>
      <vt:lpstr>Neural network compilation</vt:lpstr>
      <vt:lpstr>Neural network compilation</vt:lpstr>
      <vt:lpstr>Neural network compilation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Benchmarks for RELEASE</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Scale-Out Acceleration  for Machine Learning</dc:title>
  <dc:creator>Jongsea Park</dc:creator>
  <cp:lastModifiedBy>Ahn Byung Hoon</cp:lastModifiedBy>
  <cp:revision>589</cp:revision>
  <cp:lastPrinted>2017-10-17T18:20:04Z</cp:lastPrinted>
  <dcterms:created xsi:type="dcterms:W3CDTF">2017-09-27T16:25:50Z</dcterms:created>
  <dcterms:modified xsi:type="dcterms:W3CDTF">2019-06-23T06:21:51Z</dcterms:modified>
</cp:coreProperties>
</file>